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5" r:id="rId2"/>
    <p:sldMasterId id="2147483677" r:id="rId3"/>
  </p:sldMasterIdLst>
  <p:notesMasterIdLst>
    <p:notesMasterId r:id="rId19"/>
  </p:notesMasterIdLst>
  <p:handoutMasterIdLst>
    <p:handoutMasterId r:id="rId20"/>
  </p:handoutMasterIdLst>
  <p:sldIdLst>
    <p:sldId id="268" r:id="rId4"/>
    <p:sldId id="269" r:id="rId5"/>
    <p:sldId id="275" r:id="rId6"/>
    <p:sldId id="277" r:id="rId7"/>
    <p:sldId id="282" r:id="rId8"/>
    <p:sldId id="278" r:id="rId9"/>
    <p:sldId id="292" r:id="rId10"/>
    <p:sldId id="284" r:id="rId11"/>
    <p:sldId id="280" r:id="rId12"/>
    <p:sldId id="279" r:id="rId13"/>
    <p:sldId id="281" r:id="rId14"/>
    <p:sldId id="285" r:id="rId15"/>
    <p:sldId id="290" r:id="rId16"/>
    <p:sldId id="291" r:id="rId17"/>
    <p:sldId id="274"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SD" initials="L" lastIdx="1" clrIdx="0"/>
  <p:cmAuthor id="1" name="Hodge, Maria" initials="HM" lastIdx="3" clrIdx="1">
    <p:extLst>
      <p:ext uri="{19B8F6BF-5375-455C-9EA6-DF929625EA0E}">
        <p15:presenceInfo xmlns:p15="http://schemas.microsoft.com/office/powerpoint/2012/main" userId="S-1-5-21-1853942846-4006300786-3363798535-17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59265" autoAdjust="0"/>
  </p:normalViewPr>
  <p:slideViewPr>
    <p:cSldViewPr snapToGrid="0" snapToObjects="1">
      <p:cViewPr>
        <p:scale>
          <a:sx n="125" d="100"/>
          <a:sy n="125" d="100"/>
        </p:scale>
        <p:origin x="390" y="90"/>
      </p:cViewPr>
      <p:guideLst>
        <p:guide orient="horz" pos="2160"/>
        <p:guide pos="2880"/>
      </p:guideLst>
    </p:cSldViewPr>
  </p:slideViewPr>
  <p:notesTextViewPr>
    <p:cViewPr>
      <p:scale>
        <a:sx n="3" d="2"/>
        <a:sy n="3" d="2"/>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20T10:34:37.763" idx="3">
    <p:pos x="5746" y="60"/>
    <p:text>range see if we can use $-20.00</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A17FAA-1E96-4660-AE1D-AFF2A1A95EE7}" type="datetimeFigureOut">
              <a:rPr lang="en-US" smtClean="0"/>
              <a:t>7/24/2018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BCA075-FF7F-42F3-BB19-526830F87290}" type="slidenum">
              <a:rPr lang="en-US" smtClean="0"/>
              <a:t>‹#›</a:t>
            </a:fld>
            <a:endParaRPr lang="en-US"/>
          </a:p>
        </p:txBody>
      </p:sp>
    </p:spTree>
    <p:extLst>
      <p:ext uri="{BB962C8B-B14F-4D97-AF65-F5344CB8AC3E}">
        <p14:creationId xmlns:p14="http://schemas.microsoft.com/office/powerpoint/2010/main" val="259743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1CBE6AC-9492-4292-8BDB-BD48EBBDE8D1}" type="datetimeFigureOut">
              <a:rPr lang="en-US" smtClean="0"/>
              <a:t>7/24/2018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516E0BC-51EE-4218-A209-CC610A508EDD}" type="slidenum">
              <a:rPr lang="en-US" smtClean="0"/>
              <a:t>‹#›</a:t>
            </a:fld>
            <a:endParaRPr lang="en-US"/>
          </a:p>
        </p:txBody>
      </p:sp>
    </p:spTree>
    <p:extLst>
      <p:ext uri="{BB962C8B-B14F-4D97-AF65-F5344CB8AC3E}">
        <p14:creationId xmlns:p14="http://schemas.microsoft.com/office/powerpoint/2010/main" val="36663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Welcome to the 2018-2019</a:t>
            </a:r>
            <a:r>
              <a:rPr lang="en-US" altLang="en-US" baseline="0" dirty="0"/>
              <a:t> Student Meal Copay Charge Policy Training.</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D020A96A-6230-49F7-8947-41F9958A0505}" type="slidenum">
              <a:rPr lang="en-US" altLang="en-US">
                <a:solidFill>
                  <a:prstClr val="black"/>
                </a:solidFill>
              </a:rPr>
              <a:pPr/>
              <a:t>1</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rPr>
              <a:t>Negative Balance Letter – </a:t>
            </a:r>
            <a:r>
              <a:rPr lang="en-US" sz="1200" b="1" baseline="0" dirty="0">
                <a:solidFill>
                  <a:srgbClr val="000000"/>
                </a:solidFill>
              </a:rPr>
              <a:t> </a:t>
            </a:r>
            <a:r>
              <a:rPr lang="en-US" sz="1200" b="0" baseline="0" dirty="0">
                <a:solidFill>
                  <a:srgbClr val="000000"/>
                </a:solidFill>
              </a:rPr>
              <a:t>For full pay </a:t>
            </a:r>
            <a:r>
              <a:rPr lang="en-US" sz="1200" b="0" dirty="0">
                <a:solidFill>
                  <a:srgbClr val="000000"/>
                </a:solidFill>
              </a:rPr>
              <a:t>we have two Letters;</a:t>
            </a:r>
            <a:r>
              <a:rPr lang="en-US" sz="1200" b="0" baseline="0" dirty="0">
                <a:solidFill>
                  <a:srgbClr val="000000"/>
                </a:solidFill>
              </a:rPr>
              <a:t> A sample of the letters is included in the handout we provided.</a:t>
            </a:r>
            <a:endParaRPr lang="en-US" sz="1200" b="0" dirty="0">
              <a:solidFill>
                <a:srgbClr val="000000"/>
              </a:solidFill>
            </a:endParaRPr>
          </a:p>
          <a:p>
            <a:endParaRPr lang="en-US" sz="1200" b="0" dirty="0">
              <a:solidFill>
                <a:srgbClr val="000000"/>
              </a:solidFill>
            </a:endParaRPr>
          </a:p>
          <a:p>
            <a:r>
              <a:rPr lang="en-US" b="0" dirty="0"/>
              <a:t>Managers Letter- For Full Pay accounts that are negative</a:t>
            </a:r>
            <a:r>
              <a:rPr lang="en-US" b="0" baseline="0" dirty="0"/>
              <a:t> </a:t>
            </a:r>
            <a:r>
              <a:rPr lang="en-US" b="0" dirty="0"/>
              <a:t>Less than -</a:t>
            </a:r>
            <a:r>
              <a:rPr lang="en-US" b="0" baseline="0" dirty="0"/>
              <a:t> $20.00</a:t>
            </a:r>
          </a:p>
          <a:p>
            <a:endParaRPr lang="en-US" b="0" baseline="0" dirty="0"/>
          </a:p>
          <a:p>
            <a:r>
              <a:rPr lang="en-US" b="0" baseline="0" dirty="0"/>
              <a:t>Principal Letter- F</a:t>
            </a:r>
            <a:r>
              <a:rPr lang="en-US" b="0" dirty="0"/>
              <a:t>or Full Pay accounts that are negative</a:t>
            </a:r>
            <a:r>
              <a:rPr lang="en-US" b="0" baseline="0" dirty="0"/>
              <a:t> </a:t>
            </a:r>
            <a:r>
              <a:rPr lang="en-US" b="0" dirty="0"/>
              <a:t>over -</a:t>
            </a:r>
            <a:r>
              <a:rPr lang="en-US" b="0" baseline="0" dirty="0"/>
              <a:t> $20.00</a:t>
            </a:r>
          </a:p>
          <a:p>
            <a:endParaRPr lang="en-US" b="0" baseline="0" dirty="0"/>
          </a:p>
          <a:p>
            <a:endParaRPr lang="en-US" b="0" dirty="0"/>
          </a:p>
        </p:txBody>
      </p:sp>
      <p:sp>
        <p:nvSpPr>
          <p:cNvPr id="4" name="Slide Number Placeholder 3"/>
          <p:cNvSpPr>
            <a:spLocks noGrp="1"/>
          </p:cNvSpPr>
          <p:nvPr>
            <p:ph type="sldNum" sz="quarter" idx="10"/>
          </p:nvPr>
        </p:nvSpPr>
        <p:spPr/>
        <p:txBody>
          <a:bodyPr/>
          <a:lstStyle/>
          <a:p>
            <a:fld id="{D516E0BC-51EE-4218-A209-CC610A508EDD}" type="slidenum">
              <a:rPr lang="en-US" smtClean="0"/>
              <a:t>10</a:t>
            </a:fld>
            <a:endParaRPr lang="en-US"/>
          </a:p>
        </p:txBody>
      </p:sp>
    </p:spTree>
    <p:extLst>
      <p:ext uri="{BB962C8B-B14F-4D97-AF65-F5344CB8AC3E}">
        <p14:creationId xmlns:p14="http://schemas.microsoft.com/office/powerpoint/2010/main" val="413717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Instruction on how to print Notification Letters,</a:t>
            </a:r>
            <a:r>
              <a:rPr lang="en-US" baseline="0" dirty="0"/>
              <a:t> you have a copy of these instruction in the handout we provided. Instruction will be posted in the Food Services Web Page. On the next few screens we have step by step instruction that we will review now.</a:t>
            </a:r>
          </a:p>
          <a:p>
            <a:endParaRPr lang="en-US" baseline="0" dirty="0"/>
          </a:p>
          <a:p>
            <a:r>
              <a:rPr lang="en-US" b="1" baseline="0" dirty="0"/>
              <a:t>Next screen</a:t>
            </a:r>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11</a:t>
            </a:fld>
            <a:endParaRPr lang="en-US"/>
          </a:p>
        </p:txBody>
      </p:sp>
    </p:spTree>
    <p:extLst>
      <p:ext uri="{BB962C8B-B14F-4D97-AF65-F5344CB8AC3E}">
        <p14:creationId xmlns:p14="http://schemas.microsoft.com/office/powerpoint/2010/main" val="343330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Screen</a:t>
            </a:r>
          </a:p>
        </p:txBody>
      </p:sp>
      <p:sp>
        <p:nvSpPr>
          <p:cNvPr id="4" name="Slide Number Placeholder 3"/>
          <p:cNvSpPr>
            <a:spLocks noGrp="1"/>
          </p:cNvSpPr>
          <p:nvPr>
            <p:ph type="sldNum" sz="quarter" idx="10"/>
          </p:nvPr>
        </p:nvSpPr>
        <p:spPr/>
        <p:txBody>
          <a:bodyPr/>
          <a:lstStyle/>
          <a:p>
            <a:fld id="{D516E0BC-51EE-4218-A209-CC610A508EDD}" type="slidenum">
              <a:rPr lang="en-US" smtClean="0"/>
              <a:t>12</a:t>
            </a:fld>
            <a:endParaRPr lang="en-US"/>
          </a:p>
        </p:txBody>
      </p:sp>
    </p:spTree>
    <p:extLst>
      <p:ext uri="{BB962C8B-B14F-4D97-AF65-F5344CB8AC3E}">
        <p14:creationId xmlns:p14="http://schemas.microsoft.com/office/powerpoint/2010/main" val="3445159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Screen</a:t>
            </a:r>
          </a:p>
        </p:txBody>
      </p:sp>
      <p:sp>
        <p:nvSpPr>
          <p:cNvPr id="4" name="Slide Number Placeholder 3"/>
          <p:cNvSpPr>
            <a:spLocks noGrp="1"/>
          </p:cNvSpPr>
          <p:nvPr>
            <p:ph type="sldNum" sz="quarter" idx="10"/>
          </p:nvPr>
        </p:nvSpPr>
        <p:spPr/>
        <p:txBody>
          <a:bodyPr/>
          <a:lstStyle/>
          <a:p>
            <a:fld id="{D516E0BC-51EE-4218-A209-CC610A508EDD}" type="slidenum">
              <a:rPr lang="en-US" smtClean="0"/>
              <a:t>13</a:t>
            </a:fld>
            <a:endParaRPr lang="en-US"/>
          </a:p>
        </p:txBody>
      </p:sp>
    </p:spTree>
    <p:extLst>
      <p:ext uri="{BB962C8B-B14F-4D97-AF65-F5344CB8AC3E}">
        <p14:creationId xmlns:p14="http://schemas.microsoft.com/office/powerpoint/2010/main" val="373082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Preview will provide you with the letters for review before you print.</a:t>
            </a:r>
          </a:p>
        </p:txBody>
      </p:sp>
      <p:sp>
        <p:nvSpPr>
          <p:cNvPr id="4" name="Slide Number Placeholder 3"/>
          <p:cNvSpPr>
            <a:spLocks noGrp="1"/>
          </p:cNvSpPr>
          <p:nvPr>
            <p:ph type="sldNum" sz="quarter" idx="10"/>
          </p:nvPr>
        </p:nvSpPr>
        <p:spPr/>
        <p:txBody>
          <a:bodyPr/>
          <a:lstStyle/>
          <a:p>
            <a:fld id="{D516E0BC-51EE-4218-A209-CC610A508EDD}" type="slidenum">
              <a:rPr lang="en-US" smtClean="0"/>
              <a:t>14</a:t>
            </a:fld>
            <a:endParaRPr lang="en-US"/>
          </a:p>
        </p:txBody>
      </p:sp>
    </p:spTree>
    <p:extLst>
      <p:ext uri="{BB962C8B-B14F-4D97-AF65-F5344CB8AC3E}">
        <p14:creationId xmlns:p14="http://schemas.microsoft.com/office/powerpoint/2010/main" val="525427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Last page:	Questions?</a:t>
            </a:r>
            <a:endParaRPr lang="en-US"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27B7342-94EC-4140-9517-B7E34F81C23D}" type="slidenum">
              <a:rPr lang="en-US" altLang="en-US">
                <a:solidFill>
                  <a:prstClr val="black"/>
                </a:solidFill>
                <a:latin typeface="Comic Sans MS" pitchFamily="66" charset="0"/>
              </a:rPr>
              <a:pPr>
                <a:spcBef>
                  <a:spcPct val="0"/>
                </a:spcBef>
              </a:pPr>
              <a:t>15</a:t>
            </a:fld>
            <a:endParaRPr lang="en-US" altLang="en-US">
              <a:solidFill>
                <a:prstClr val="black"/>
              </a:solidFill>
              <a:latin typeface="Comic Sans MS"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buNone/>
            </a:pPr>
            <a:r>
              <a:rPr lang="en-US" altLang="en-US" sz="2800" dirty="0">
                <a:solidFill>
                  <a:srgbClr val="000000"/>
                </a:solidFill>
              </a:rPr>
              <a:t>Food</a:t>
            </a:r>
            <a:r>
              <a:rPr lang="en-US" altLang="en-US" sz="2800" baseline="0" dirty="0">
                <a:solidFill>
                  <a:srgbClr val="000000"/>
                </a:solidFill>
              </a:rPr>
              <a:t> Service Division overview :</a:t>
            </a:r>
          </a:p>
          <a:p>
            <a:pPr marL="0" indent="0">
              <a:lnSpc>
                <a:spcPct val="90000"/>
              </a:lnSpc>
              <a:buNone/>
            </a:pPr>
            <a:r>
              <a:rPr lang="en-US" altLang="en-US" sz="2800" baseline="0" dirty="0">
                <a:solidFill>
                  <a:srgbClr val="000000"/>
                </a:solidFill>
              </a:rPr>
              <a:t> </a:t>
            </a:r>
            <a:r>
              <a:rPr lang="en-US" altLang="en-US" sz="2800" dirty="0">
                <a:solidFill>
                  <a:srgbClr val="000000"/>
                </a:solidFill>
              </a:rPr>
              <a:t>This training will provide attendees with the knowledge to understand the students meal co-pay charge policy and requirements. This training will address the following areas:</a:t>
            </a:r>
          </a:p>
          <a:p>
            <a:pPr lvl="1">
              <a:lnSpc>
                <a:spcPct val="90000"/>
              </a:lnSpc>
              <a:buFont typeface="Wingdings" panose="05000000000000000000" pitchFamily="2" charset="2"/>
              <a:buChar char="Ø"/>
            </a:pPr>
            <a:endParaRPr lang="en-US" altLang="en-US" sz="2600" dirty="0">
              <a:solidFill>
                <a:srgbClr val="000000"/>
              </a:solidFill>
            </a:endParaRPr>
          </a:p>
          <a:p>
            <a:pPr lvl="1">
              <a:lnSpc>
                <a:spcPct val="90000"/>
              </a:lnSpc>
              <a:buFont typeface="Wingdings" panose="05000000000000000000" pitchFamily="2" charset="2"/>
              <a:buChar char="Ø"/>
            </a:pPr>
            <a:r>
              <a:rPr lang="en-US" altLang="en-US" sz="2600" dirty="0">
                <a:solidFill>
                  <a:srgbClr val="000000"/>
                </a:solidFill>
              </a:rPr>
              <a:t>Student Copay</a:t>
            </a:r>
            <a:endParaRPr lang="en-US" altLang="en-US" sz="200" dirty="0">
              <a:solidFill>
                <a:srgbClr val="000000"/>
              </a:solidFill>
            </a:endParaRPr>
          </a:p>
          <a:p>
            <a:pPr lvl="1">
              <a:lnSpc>
                <a:spcPct val="90000"/>
              </a:lnSpc>
              <a:buFont typeface="Wingdings" panose="05000000000000000000" pitchFamily="2" charset="2"/>
              <a:buChar char="Ø"/>
            </a:pPr>
            <a:r>
              <a:rPr lang="en-US" altLang="en-US" sz="2600" dirty="0">
                <a:solidFill>
                  <a:srgbClr val="000000"/>
                </a:solidFill>
              </a:rPr>
              <a:t>Student Meal Charge Policy</a:t>
            </a:r>
            <a:r>
              <a:rPr lang="en-US" altLang="en-US" sz="2400" dirty="0">
                <a:solidFill>
                  <a:srgbClr val="000000"/>
                </a:solidFill>
              </a:rPr>
              <a:t>	</a:t>
            </a:r>
            <a:r>
              <a:rPr lang="en-US" altLang="en-US" dirty="0">
                <a:solidFill>
                  <a:srgbClr val="000000"/>
                </a:solidFill>
              </a:rPr>
              <a:t>	 </a:t>
            </a:r>
            <a:endParaRPr lang="en-US" altLang="en-US" sz="200" dirty="0">
              <a:solidFill>
                <a:srgbClr val="000000"/>
              </a:solidFill>
            </a:endParaRPr>
          </a:p>
          <a:p>
            <a:pPr lvl="1">
              <a:lnSpc>
                <a:spcPct val="90000"/>
              </a:lnSpc>
              <a:buFont typeface="Wingdings" panose="05000000000000000000" pitchFamily="2" charset="2"/>
              <a:buChar char="Ø"/>
            </a:pPr>
            <a:r>
              <a:rPr lang="en-US" altLang="en-US" sz="2600" dirty="0">
                <a:solidFill>
                  <a:srgbClr val="000000"/>
                </a:solidFill>
              </a:rPr>
              <a:t>Student Account Balance Notification Letters and Policy</a:t>
            </a:r>
          </a:p>
          <a:p>
            <a:pPr lvl="1">
              <a:lnSpc>
                <a:spcPct val="90000"/>
              </a:lnSpc>
              <a:buFont typeface="Wingdings" panose="05000000000000000000" pitchFamily="2" charset="2"/>
              <a:buChar char="Ø"/>
            </a:pPr>
            <a:r>
              <a:rPr lang="en-US" altLang="en-US" sz="2600" dirty="0">
                <a:solidFill>
                  <a:srgbClr val="000000"/>
                </a:solidFill>
              </a:rPr>
              <a:t>Instructions to print Account Balance Notification Letter</a:t>
            </a:r>
          </a:p>
          <a:p>
            <a:pPr marL="0" indent="0">
              <a:lnSpc>
                <a:spcPct val="90000"/>
              </a:lnSpc>
              <a:buNone/>
            </a:pPr>
            <a:endParaRPr lang="en-US" altLang="en-US" sz="2800" dirty="0">
              <a:solidFill>
                <a:srgbClr val="000000"/>
              </a:solidFill>
            </a:endParaRPr>
          </a:p>
          <a:p>
            <a:pPr lvl="1">
              <a:lnSpc>
                <a:spcPct val="90000"/>
              </a:lnSpc>
              <a:buFont typeface="Wingdings" panose="05000000000000000000" pitchFamily="2" charset="2"/>
              <a:buChar char="Ø"/>
            </a:pPr>
            <a:endParaRPr lang="en-US" altLang="en-US" sz="2600" dirty="0">
              <a:solidFill>
                <a:srgbClr val="000000"/>
              </a:solidFill>
            </a:endParaRPr>
          </a:p>
          <a:p>
            <a:pPr eaLnBrk="1" hangingPunct="1">
              <a:spcBef>
                <a:spcPct val="0"/>
              </a:spcBef>
            </a:pPr>
            <a:endParaRPr lang="en-US" altLang="en-US" b="1" dirty="0"/>
          </a:p>
          <a:p>
            <a:pPr eaLnBrk="1" hangingPunct="1">
              <a:spcBef>
                <a:spcPct val="0"/>
              </a:spcBef>
            </a:pPr>
            <a:r>
              <a:rPr lang="en-US" altLang="en-US" b="1" dirty="0"/>
              <a:t>READ SLIDE:</a:t>
            </a:r>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a:t>
            </a:fld>
            <a:endParaRPr lang="en-US" altLang="en-US">
              <a:solidFill>
                <a:prstClr val="black"/>
              </a:solidFill>
              <a:latin typeface="Comic Sans MS" pitchFamily="6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altLang="en-US" sz="1200" b="1" dirty="0"/>
              <a:t>READ SLIDE:</a:t>
            </a:r>
          </a:p>
          <a:p>
            <a:pPr marL="457200" marR="0" lvl="1" indent="0" algn="l" defTabSz="914400" rtl="0" eaLnBrk="1" fontAlgn="auto" latinLnBrk="0" hangingPunct="1">
              <a:lnSpc>
                <a:spcPct val="90000"/>
              </a:lnSpc>
              <a:spcBef>
                <a:spcPts val="0"/>
              </a:spcBef>
              <a:spcAft>
                <a:spcPts val="0"/>
              </a:spcAft>
              <a:buClrTx/>
              <a:buSzTx/>
              <a:buFontTx/>
              <a:buNone/>
              <a:tabLst/>
              <a:defRPr/>
            </a:pPr>
            <a:endParaRPr lang="en-US" altLang="en-US" sz="1200" b="1" dirty="0"/>
          </a:p>
          <a:p>
            <a:pPr lvl="1">
              <a:lnSpc>
                <a:spcPct val="90000"/>
              </a:lnSpc>
            </a:pPr>
            <a:r>
              <a:rPr lang="en-US" altLang="en-US" sz="4000" b="1" dirty="0">
                <a:solidFill>
                  <a:srgbClr val="000000"/>
                </a:solidFill>
              </a:rPr>
              <a:t>Students Copay 2018-2019, </a:t>
            </a:r>
          </a:p>
          <a:p>
            <a:pPr marL="457200" marR="0" lvl="1" indent="0" algn="l" defTabSz="914400" rtl="0" eaLnBrk="1" fontAlgn="auto" latinLnBrk="0" hangingPunct="1">
              <a:lnSpc>
                <a:spcPct val="90000"/>
              </a:lnSpc>
              <a:spcBef>
                <a:spcPts val="0"/>
              </a:spcBef>
              <a:spcAft>
                <a:spcPts val="0"/>
              </a:spcAft>
              <a:buClrTx/>
              <a:buSzTx/>
              <a:buFontTx/>
              <a:buNone/>
              <a:tabLst/>
              <a:defRPr/>
            </a:pPr>
            <a:r>
              <a:rPr lang="en-US" altLang="en-US" sz="4000" dirty="0">
                <a:solidFill>
                  <a:srgbClr val="000000"/>
                </a:solidFill>
              </a:rPr>
              <a:t>The student copay will not change this year. The copay will remain as follows:</a:t>
            </a:r>
          </a:p>
          <a:p>
            <a:pPr marL="457200" marR="0" lvl="1" indent="0" algn="l" defTabSz="914400" rtl="0" eaLnBrk="1" fontAlgn="auto" latinLnBrk="0" hangingPunct="1">
              <a:lnSpc>
                <a:spcPct val="90000"/>
              </a:lnSpc>
              <a:spcBef>
                <a:spcPts val="0"/>
              </a:spcBef>
              <a:spcAft>
                <a:spcPts val="0"/>
              </a:spcAft>
              <a:buClrTx/>
              <a:buSzTx/>
              <a:buFontTx/>
              <a:buNone/>
              <a:tabLst/>
              <a:defRPr/>
            </a:pPr>
            <a:r>
              <a:rPr lang="en-US" altLang="en-US" sz="4000" dirty="0">
                <a:solidFill>
                  <a:srgbClr val="000000"/>
                </a:solidFill>
              </a:rPr>
              <a:t>Read</a:t>
            </a:r>
            <a:r>
              <a:rPr lang="en-US" altLang="en-US" sz="4000" baseline="0" dirty="0">
                <a:solidFill>
                  <a:srgbClr val="000000"/>
                </a:solidFill>
              </a:rPr>
              <a:t> Chart</a:t>
            </a:r>
            <a:endParaRPr lang="en-US" altLang="en-US" sz="4000" dirty="0">
              <a:solidFill>
                <a:srgbClr val="000000"/>
              </a:solidFill>
            </a:endParaRPr>
          </a:p>
          <a:p>
            <a:pPr marL="457200" marR="0" lvl="1" indent="0" algn="l" defTabSz="914400" rtl="0" eaLnBrk="1" fontAlgn="auto" latinLnBrk="0" hangingPunct="1">
              <a:lnSpc>
                <a:spcPct val="90000"/>
              </a:lnSpc>
              <a:spcBef>
                <a:spcPts val="0"/>
              </a:spcBef>
              <a:spcAft>
                <a:spcPts val="0"/>
              </a:spcAft>
              <a:buClrTx/>
              <a:buSzTx/>
              <a:buFontTx/>
              <a:buNone/>
              <a:tabLst/>
              <a:defRPr/>
            </a:pPr>
            <a:endParaRPr lang="en-US" altLang="en-US" sz="4000" dirty="0">
              <a:solidFill>
                <a:srgbClr val="000000"/>
              </a:solidFill>
            </a:endParaRPr>
          </a:p>
          <a:p>
            <a:pPr lvl="1">
              <a:lnSpc>
                <a:spcPct val="90000"/>
              </a:lnSpc>
            </a:pPr>
            <a:endParaRPr lang="en-US" altLang="en-US" sz="4000" b="1" dirty="0">
              <a:solidFill>
                <a:srgbClr val="000000"/>
              </a:solidFill>
            </a:endParaRPr>
          </a:p>
          <a:p>
            <a:pPr lvl="1">
              <a:lnSpc>
                <a:spcPct val="90000"/>
              </a:lnSpc>
            </a:pPr>
            <a:endParaRPr lang="en-US" altLang="en-US" sz="4000" b="1" dirty="0">
              <a:solidFill>
                <a:srgbClr val="000000"/>
              </a:solidFill>
            </a:endParaRPr>
          </a:p>
          <a:p>
            <a:pPr lvl="1">
              <a:lnSpc>
                <a:spcPct val="90000"/>
              </a:lnSpc>
            </a:pPr>
            <a:endParaRPr lang="en-US" altLang="en-US" sz="4000" b="1" dirty="0">
              <a:solidFill>
                <a:srgbClr val="000000"/>
              </a:solidFill>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3</a:t>
            </a:fld>
            <a:endParaRPr lang="en-US" altLang="en-US">
              <a:solidFill>
                <a:prstClr val="black"/>
              </a:solidFill>
              <a:latin typeface="Comic Sans MS" pitchFamily="6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0" dirty="0"/>
              <a:t>Lets review</a:t>
            </a:r>
            <a:r>
              <a:rPr lang="en-US" altLang="en-US" b="0" baseline="0" dirty="0"/>
              <a:t> the </a:t>
            </a:r>
            <a:r>
              <a:rPr lang="en-US" altLang="en-US" sz="1200" b="1" dirty="0">
                <a:solidFill>
                  <a:srgbClr val="000000"/>
                </a:solidFill>
              </a:rPr>
              <a:t>Students Meal Charge Policy,</a:t>
            </a:r>
            <a:r>
              <a:rPr lang="en-US" sz="1200" dirty="0">
                <a:solidFill>
                  <a:srgbClr val="000000"/>
                </a:solidFill>
              </a:rPr>
              <a:t> Los Angeles Unified School District BUL-4888.1 is the Student Meal Charges Policy implemented 2017-2018 school year. On our next</a:t>
            </a:r>
            <a:r>
              <a:rPr lang="en-US" sz="1200" baseline="0" dirty="0">
                <a:solidFill>
                  <a:srgbClr val="000000"/>
                </a:solidFill>
              </a:rPr>
              <a:t> screen we will review the bulletin.</a:t>
            </a:r>
            <a:endParaRPr lang="en-US" sz="1200" dirty="0">
              <a:solidFill>
                <a:srgbClr val="000000"/>
              </a:solidFill>
            </a:endParaRPr>
          </a:p>
          <a:p>
            <a:pPr defTabSz="914400" fontAlgn="base">
              <a:spcBef>
                <a:spcPct val="0"/>
              </a:spcBef>
              <a:spcAft>
                <a:spcPct val="0"/>
              </a:spcAft>
              <a:defRPr/>
            </a:pPr>
            <a:endParaRPr lang="en-US" sz="1200" b="1" kern="1200" dirty="0">
              <a:solidFill>
                <a:srgbClr val="000000"/>
              </a:solidFill>
              <a:latin typeface="+mn-lt"/>
              <a:ea typeface="+mn-ea"/>
              <a:cs typeface="+mn-cs"/>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4</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46766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Bulletin</a:t>
            </a:r>
            <a:r>
              <a:rPr lang="en-US" baseline="0" dirty="0"/>
              <a:t> 4888.1 is 4 pages and is available in Food Services Web Page. Today we will focus on section that states the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Read</a:t>
            </a:r>
            <a:r>
              <a:rPr lang="en-US" baseline="0" dirty="0"/>
              <a:t>: section “It is the Los Angeles Unified School District’s policy”</a:t>
            </a:r>
            <a:endParaRPr lang="en-US" dirty="0"/>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5</a:t>
            </a:fld>
            <a:endParaRPr lang="en-US"/>
          </a:p>
        </p:txBody>
      </p:sp>
    </p:spTree>
    <p:extLst>
      <p:ext uri="{BB962C8B-B14F-4D97-AF65-F5344CB8AC3E}">
        <p14:creationId xmlns:p14="http://schemas.microsoft.com/office/powerpoint/2010/main" val="233020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sz="2000" dirty="0">
              <a:solidFill>
                <a:srgbClr val="000000"/>
              </a:solidFill>
            </a:endParaRPr>
          </a:p>
          <a:p>
            <a:pPr marL="457200" lvl="1" indent="0">
              <a:buNone/>
            </a:pPr>
            <a:r>
              <a:rPr lang="en-US" sz="2000" b="1" dirty="0">
                <a:solidFill>
                  <a:srgbClr val="000000"/>
                </a:solidFill>
              </a:rPr>
              <a:t>Read:</a:t>
            </a:r>
            <a:r>
              <a:rPr lang="en-US" sz="2000" dirty="0">
                <a:solidFill>
                  <a:srgbClr val="000000"/>
                </a:solidFill>
              </a:rPr>
              <a:t> The Account Balance Letters are to be generated through the CMS One Source System. These letters must be generated Monthly by the Food Services Manager (FSM)or designated employee  and distributed by homeroom. Account Balance Letters should be printed for all customers (students), but can be printed only for individual students or student eligibility groups. When issuing the balance letter food services manager or designated employee must follow SOP #POS 6.3 Account Balance Notifications Letter</a:t>
            </a:r>
          </a:p>
          <a:p>
            <a:pPr lvl="2">
              <a:buFont typeface="Wingdings" panose="05000000000000000000" pitchFamily="2" charset="2"/>
              <a:buChar char="Ø"/>
            </a:pPr>
            <a:r>
              <a:rPr lang="en-US" sz="2000" dirty="0">
                <a:solidFill>
                  <a:srgbClr val="000000"/>
                </a:solidFill>
              </a:rPr>
              <a:t>SOP #POS 6.3 Account Balance Notifications Letter</a:t>
            </a:r>
          </a:p>
          <a:p>
            <a:pPr lvl="2">
              <a:buFont typeface="Wingdings" panose="05000000000000000000" pitchFamily="2" charset="2"/>
              <a:buChar char="Ø"/>
            </a:pPr>
            <a:r>
              <a:rPr lang="en-US" sz="2000" dirty="0">
                <a:solidFill>
                  <a:srgbClr val="000000"/>
                </a:solidFill>
              </a:rPr>
              <a:t>Negative Balance Letter –Paid- Manager</a:t>
            </a:r>
          </a:p>
          <a:p>
            <a:pPr lvl="2">
              <a:buFont typeface="Wingdings" panose="05000000000000000000" pitchFamily="2" charset="2"/>
              <a:buChar char="Ø"/>
            </a:pPr>
            <a:r>
              <a:rPr lang="en-US" sz="2000" dirty="0">
                <a:solidFill>
                  <a:srgbClr val="000000"/>
                </a:solidFill>
              </a:rPr>
              <a:t>Negative Balance Letter –Reduce-Principal </a:t>
            </a:r>
          </a:p>
          <a:p>
            <a:pPr lvl="2">
              <a:buFont typeface="Wingdings" panose="05000000000000000000" pitchFamily="2" charset="2"/>
              <a:buChar char="Ø"/>
            </a:pPr>
            <a:r>
              <a:rPr lang="en-US" sz="2000" dirty="0">
                <a:solidFill>
                  <a:srgbClr val="000000"/>
                </a:solidFill>
              </a:rPr>
              <a:t>Manager Letter</a:t>
            </a:r>
          </a:p>
          <a:p>
            <a:pPr lvl="2">
              <a:buFont typeface="Wingdings" panose="05000000000000000000" pitchFamily="2" charset="2"/>
              <a:buChar char="Ø"/>
            </a:pPr>
            <a:r>
              <a:rPr lang="en-US" sz="2000" dirty="0">
                <a:solidFill>
                  <a:srgbClr val="000000"/>
                </a:solidFill>
              </a:rPr>
              <a:t>Administrator Letter</a:t>
            </a:r>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6</a:t>
            </a:fld>
            <a:endParaRPr lang="en-US"/>
          </a:p>
        </p:txBody>
      </p:sp>
    </p:spTree>
    <p:extLst>
      <p:ext uri="{BB962C8B-B14F-4D97-AF65-F5344CB8AC3E}">
        <p14:creationId xmlns:p14="http://schemas.microsoft.com/office/powerpoint/2010/main" val="97280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sz="2000" dirty="0">
              <a:solidFill>
                <a:srgbClr val="000000"/>
              </a:solidFill>
            </a:endParaRPr>
          </a:p>
          <a:p>
            <a:pPr marL="457200" lvl="1" indent="0">
              <a:buNone/>
            </a:pPr>
            <a:r>
              <a:rPr lang="en-US" sz="2000" b="1" dirty="0">
                <a:solidFill>
                  <a:srgbClr val="000000"/>
                </a:solidFill>
              </a:rPr>
              <a:t>Read:</a:t>
            </a:r>
            <a:r>
              <a:rPr lang="en-US" sz="2000" dirty="0">
                <a:solidFill>
                  <a:srgbClr val="000000"/>
                </a:solidFill>
              </a:rPr>
              <a:t> The Account Balance Letters are to be generated through the CMS One Source System. These letters must be generated Monthly by the Food Services Manager (FSM)or designated employee  and distributed by homeroom. Account Balance Letters should be printed for all customers (students), but can be printed only for individual students or student eligibility groups. When issuing the balance letter food services manager or designated employee must follow SOP #POS 6.3 Account Balance Notifications Letter</a:t>
            </a:r>
          </a:p>
          <a:p>
            <a:pPr lvl="2">
              <a:buFont typeface="Wingdings" panose="05000000000000000000" pitchFamily="2" charset="2"/>
              <a:buChar char="Ø"/>
            </a:pPr>
            <a:r>
              <a:rPr lang="en-US" sz="2000" dirty="0">
                <a:solidFill>
                  <a:srgbClr val="000000"/>
                </a:solidFill>
              </a:rPr>
              <a:t>SOP #POS 6.3 Account Balance Notifications Letter</a:t>
            </a:r>
          </a:p>
          <a:p>
            <a:pPr lvl="2">
              <a:buFont typeface="Wingdings" panose="05000000000000000000" pitchFamily="2" charset="2"/>
              <a:buChar char="Ø"/>
            </a:pPr>
            <a:r>
              <a:rPr lang="en-US" sz="2000" dirty="0">
                <a:solidFill>
                  <a:srgbClr val="000000"/>
                </a:solidFill>
              </a:rPr>
              <a:t>Negative Balance Letter –Paid- Manager</a:t>
            </a:r>
          </a:p>
          <a:p>
            <a:pPr lvl="2">
              <a:buFont typeface="Wingdings" panose="05000000000000000000" pitchFamily="2" charset="2"/>
              <a:buChar char="Ø"/>
            </a:pPr>
            <a:r>
              <a:rPr lang="en-US" sz="2000" dirty="0">
                <a:solidFill>
                  <a:srgbClr val="000000"/>
                </a:solidFill>
              </a:rPr>
              <a:t>Negative Balance Letter –Reduce-Principal </a:t>
            </a:r>
          </a:p>
          <a:p>
            <a:pPr lvl="2">
              <a:buFont typeface="Wingdings" panose="05000000000000000000" pitchFamily="2" charset="2"/>
              <a:buChar char="Ø"/>
            </a:pPr>
            <a:r>
              <a:rPr lang="en-US" sz="2000" dirty="0">
                <a:solidFill>
                  <a:srgbClr val="000000"/>
                </a:solidFill>
              </a:rPr>
              <a:t>Manager Letter</a:t>
            </a:r>
          </a:p>
          <a:p>
            <a:pPr lvl="2">
              <a:buFont typeface="Wingdings" panose="05000000000000000000" pitchFamily="2" charset="2"/>
              <a:buChar char="Ø"/>
            </a:pPr>
            <a:r>
              <a:rPr lang="en-US" sz="2000" dirty="0">
                <a:solidFill>
                  <a:srgbClr val="000000"/>
                </a:solidFill>
              </a:rPr>
              <a:t>Administrator Letter</a:t>
            </a:r>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7</a:t>
            </a:fld>
            <a:endParaRPr lang="en-US"/>
          </a:p>
        </p:txBody>
      </p:sp>
    </p:spTree>
    <p:extLst>
      <p:ext uri="{BB962C8B-B14F-4D97-AF65-F5344CB8AC3E}">
        <p14:creationId xmlns:p14="http://schemas.microsoft.com/office/powerpoint/2010/main" val="953378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Sop #POS 6.3 is also </a:t>
            </a:r>
            <a:r>
              <a:rPr lang="en-US" baseline="0" dirty="0"/>
              <a:t>4 pages and is available in Food Services Web Page. Today we will focus on section that states the policy for Negative Balance letter Printing and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Read</a:t>
            </a:r>
            <a:r>
              <a:rPr lang="en-US" baseline="0" dirty="0"/>
              <a:t>: section II </a:t>
            </a:r>
            <a:r>
              <a:rPr lang="en-US" i="0" u="sng" baseline="0" dirty="0"/>
              <a:t>Policies</a:t>
            </a:r>
            <a:endParaRPr lang="en-US" i="0" u="sng" dirty="0"/>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8</a:t>
            </a:fld>
            <a:endParaRPr lang="en-US"/>
          </a:p>
        </p:txBody>
      </p:sp>
    </p:spTree>
    <p:extLst>
      <p:ext uri="{BB962C8B-B14F-4D97-AF65-F5344CB8AC3E}">
        <p14:creationId xmlns:p14="http://schemas.microsoft.com/office/powerpoint/2010/main" val="261279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rPr>
              <a:t>Negative Balance Letter – </a:t>
            </a:r>
            <a:r>
              <a:rPr lang="en-US" sz="1200" b="0" dirty="0">
                <a:solidFill>
                  <a:srgbClr val="000000"/>
                </a:solidFill>
              </a:rPr>
              <a:t>For reduce eligibility we have two Letters:</a:t>
            </a:r>
          </a:p>
          <a:p>
            <a:endParaRPr lang="en-US" sz="1200" b="0" dirty="0">
              <a:solidFill>
                <a:srgbClr val="000000"/>
              </a:solidFill>
            </a:endParaRPr>
          </a:p>
          <a:p>
            <a:r>
              <a:rPr lang="en-US" b="0" dirty="0"/>
              <a:t>Managers Letter-  For Reduce</a:t>
            </a:r>
            <a:r>
              <a:rPr lang="en-US" b="0" baseline="0" dirty="0"/>
              <a:t> </a:t>
            </a:r>
            <a:r>
              <a:rPr lang="en-US" b="0" dirty="0"/>
              <a:t>accounts that are negative</a:t>
            </a:r>
            <a:r>
              <a:rPr lang="en-US" b="0" baseline="0" dirty="0"/>
              <a:t> </a:t>
            </a:r>
            <a:r>
              <a:rPr lang="en-US" b="0" dirty="0">
                <a:solidFill>
                  <a:srgbClr val="FF0000"/>
                </a:solidFill>
              </a:rPr>
              <a:t>Less than  </a:t>
            </a:r>
            <a:r>
              <a:rPr lang="en-US" b="0" dirty="0"/>
              <a:t>-</a:t>
            </a:r>
            <a:r>
              <a:rPr lang="en-US" b="0" baseline="0" dirty="0"/>
              <a:t> $20.00</a:t>
            </a:r>
          </a:p>
          <a:p>
            <a:endParaRPr lang="en-US" b="0" baseline="0" dirty="0"/>
          </a:p>
          <a:p>
            <a:r>
              <a:rPr lang="en-US" b="0" baseline="0" dirty="0"/>
              <a:t>Principal Letter- F</a:t>
            </a:r>
            <a:r>
              <a:rPr lang="en-US" b="0" dirty="0"/>
              <a:t>or Full Pay accounts that are negative</a:t>
            </a:r>
            <a:r>
              <a:rPr lang="en-US" b="0" baseline="0" dirty="0"/>
              <a:t> </a:t>
            </a:r>
            <a:r>
              <a:rPr lang="en-US" b="0" dirty="0"/>
              <a:t>over   -</a:t>
            </a:r>
            <a:r>
              <a:rPr lang="en-US" b="0" baseline="0" dirty="0"/>
              <a:t>$20.00</a:t>
            </a:r>
            <a:endParaRPr lang="en-US" b="0" dirty="0"/>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9</a:t>
            </a:fld>
            <a:endParaRPr lang="en-US"/>
          </a:p>
        </p:txBody>
      </p:sp>
    </p:spTree>
    <p:extLst>
      <p:ext uri="{BB962C8B-B14F-4D97-AF65-F5344CB8AC3E}">
        <p14:creationId xmlns:p14="http://schemas.microsoft.com/office/powerpoint/2010/main" val="4210360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32345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2942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67515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9820505-F4B5-479B-BCFE-A23CA5B7D6BF}"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51920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42A37D-74F9-4751-9A29-1656DCD9EF1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98907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6146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0762FEA8-43E7-48D2-9F9A-5B2F255AA7A8}"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6492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89972F0-032F-4367-A3E7-05C15025BF8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29315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10" name="Slide Number Placeholder 8"/>
          <p:cNvSpPr>
            <a:spLocks noGrp="1"/>
          </p:cNvSpPr>
          <p:nvPr>
            <p:ph type="sldNum" sz="quarter" idx="12"/>
          </p:nvPr>
        </p:nvSpPr>
        <p:spPr/>
        <p:txBody>
          <a:bodyPr/>
          <a:lstStyle>
            <a:lvl1pPr>
              <a:defRPr/>
            </a:lvl1pPr>
          </a:lstStyle>
          <a:p>
            <a:pPr>
              <a:defRPr/>
            </a:pPr>
            <a:fld id="{D32ABD10-85D0-4FEB-99ED-EFFD52B9074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92964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CD946B33-D1EA-403F-8B31-D070BD9F2157}"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902340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28CC7466-02B4-41E3-894E-0637EF17B883}"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000915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BE929D8-AA2A-4532-951C-5A38133B2446}"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88776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95349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9AC335DC-9DA0-4F8F-BEBD-292E69251A3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896211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F648DAD-EE5D-4320-87F7-70E3EF34959D}"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73923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CF2A3C6-EB75-412E-AE69-58A72A383DBC}"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845778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9820505-F4B5-479B-BCFE-A23CA5B7D6BF}"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863694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42A37D-74F9-4751-9A29-1656DCD9EF1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25750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6146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0762FEA8-43E7-48D2-9F9A-5B2F255AA7A8}"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586734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89972F0-032F-4367-A3E7-05C15025BF8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31256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10" name="Slide Number Placeholder 8"/>
          <p:cNvSpPr>
            <a:spLocks noGrp="1"/>
          </p:cNvSpPr>
          <p:nvPr>
            <p:ph type="sldNum" sz="quarter" idx="12"/>
          </p:nvPr>
        </p:nvSpPr>
        <p:spPr/>
        <p:txBody>
          <a:bodyPr/>
          <a:lstStyle>
            <a:lvl1pPr>
              <a:defRPr/>
            </a:lvl1pPr>
          </a:lstStyle>
          <a:p>
            <a:pPr>
              <a:defRPr/>
            </a:pPr>
            <a:fld id="{D32ABD10-85D0-4FEB-99ED-EFFD52B9074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694459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CD946B33-D1EA-403F-8B31-D070BD9F2157}"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195209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28CC7466-02B4-41E3-894E-0637EF17B883}"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61444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t>‹#›</a:t>
            </a:fld>
            <a:endParaRPr lang="en-US"/>
          </a:p>
        </p:txBody>
      </p:sp>
      <p:pic>
        <p:nvPicPr>
          <p:cNvPr id="7" name="Picture 6" descr="FSD PPP 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3117986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BE929D8-AA2A-4532-951C-5A38133B2446}"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07877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9AC335DC-9DA0-4F8F-BEBD-292E69251A3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4061332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F648DAD-EE5D-4320-87F7-70E3EF34959D}"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251930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CF2A3C6-EB75-412E-AE69-58A72A383DBC}"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19433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75820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t>‹#›</a:t>
            </a:fld>
            <a:endParaRPr lang="en-US"/>
          </a:p>
        </p:txBody>
      </p:sp>
      <p:pic>
        <p:nvPicPr>
          <p:cNvPr id="10" name="Picture 9"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49306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t>‹#›</a:t>
            </a:fld>
            <a:endParaRPr lang="en-US"/>
          </a:p>
        </p:txBody>
      </p:sp>
      <p:pic>
        <p:nvPicPr>
          <p:cNvPr id="6" name="Picture 5"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4370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t>‹#›</a:t>
            </a:fld>
            <a:endParaRPr lang="en-US"/>
          </a:p>
        </p:txBody>
      </p:sp>
      <p:pic>
        <p:nvPicPr>
          <p:cNvPr id="5" name="Picture 4"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1952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62578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31356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t>7/24/2018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spcBef>
                <a:spcPct val="0"/>
              </a:spcBef>
              <a:spcAft>
                <a:spcPct val="0"/>
              </a:spcAft>
              <a:defRPr/>
            </a:pPr>
            <a:fld id="{E1107917-7F0C-4F83-BE86-78B7B10ED558}" type="slidenum">
              <a:rPr lang="en-US">
                <a:solidFill>
                  <a:srgbClr val="008000">
                    <a:tint val="75000"/>
                  </a:srgbClr>
                </a:solidFill>
                <a:latin typeface="Comic Sans MS" pitchFamily="66" charset="0"/>
              </a:rPr>
              <a:pPr defTabSz="914400" fontAlgn="base">
                <a:spcBef>
                  <a:spcPct val="0"/>
                </a:spcBef>
                <a:spcAft>
                  <a:spcPct val="0"/>
                </a:spcAft>
                <a:defRPr/>
              </a:pPr>
              <a:t>‹#›</a:t>
            </a:fld>
            <a:endParaRPr lang="en-US" dirty="0">
              <a:solidFill>
                <a:srgbClr val="008000">
                  <a:tint val="75000"/>
                </a:srgbClr>
              </a:solidFill>
              <a:latin typeface="Comic Sans MS" pitchFamily="66" charset="0"/>
            </a:endParaRPr>
          </a:p>
        </p:txBody>
      </p:sp>
    </p:spTree>
    <p:extLst>
      <p:ext uri="{BB962C8B-B14F-4D97-AF65-F5344CB8AC3E}">
        <p14:creationId xmlns:p14="http://schemas.microsoft.com/office/powerpoint/2010/main" val="27903985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spcBef>
                <a:spcPct val="0"/>
              </a:spcBef>
              <a:spcAft>
                <a:spcPct val="0"/>
              </a:spcAft>
              <a:defRPr/>
            </a:pPr>
            <a:fld id="{E1107917-7F0C-4F83-BE86-78B7B10ED558}" type="slidenum">
              <a:rPr lang="en-US">
                <a:solidFill>
                  <a:srgbClr val="008000">
                    <a:tint val="75000"/>
                  </a:srgbClr>
                </a:solidFill>
                <a:latin typeface="Comic Sans MS" pitchFamily="66" charset="0"/>
              </a:rPr>
              <a:pPr defTabSz="914400" fontAlgn="base">
                <a:spcBef>
                  <a:spcPct val="0"/>
                </a:spcBef>
                <a:spcAft>
                  <a:spcPct val="0"/>
                </a:spcAft>
                <a:defRPr/>
              </a:pPr>
              <a:t>‹#›</a:t>
            </a:fld>
            <a:endParaRPr lang="en-US" dirty="0">
              <a:solidFill>
                <a:srgbClr val="008000">
                  <a:tint val="75000"/>
                </a:srgbClr>
              </a:solidFill>
              <a:latin typeface="Comic Sans MS" pitchFamily="66" charset="0"/>
            </a:endParaRPr>
          </a:p>
        </p:txBody>
      </p:sp>
    </p:spTree>
    <p:extLst>
      <p:ext uri="{BB962C8B-B14F-4D97-AF65-F5344CB8AC3E}">
        <p14:creationId xmlns:p14="http://schemas.microsoft.com/office/powerpoint/2010/main" val="35291000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667000" y="1484313"/>
            <a:ext cx="6400800" cy="2800767"/>
          </a:xfrm>
          <a:prstGeom prst="rect">
            <a:avLst/>
          </a:prstGeom>
        </p:spPr>
        <p:txBody>
          <a:bodyPr>
            <a:spAutoFit/>
          </a:bodyPr>
          <a:lstStyle/>
          <a:p>
            <a:pPr algn="ctr" defTabSz="914400" fontAlgn="base">
              <a:spcBef>
                <a:spcPct val="0"/>
              </a:spcBef>
              <a:spcAft>
                <a:spcPct val="0"/>
              </a:spcAft>
              <a:defRPr/>
            </a:pPr>
            <a:r>
              <a:rPr lang="en-US" sz="4400" dirty="0">
                <a:solidFill>
                  <a:srgbClr val="000000"/>
                </a:solidFill>
              </a:rPr>
              <a:t>2018-2019</a:t>
            </a:r>
          </a:p>
          <a:p>
            <a:pPr algn="ctr" defTabSz="914400" fontAlgn="base">
              <a:spcBef>
                <a:spcPct val="0"/>
              </a:spcBef>
              <a:spcAft>
                <a:spcPct val="0"/>
              </a:spcAft>
              <a:defRPr/>
            </a:pPr>
            <a:r>
              <a:rPr lang="en-US" sz="4400" dirty="0">
                <a:solidFill>
                  <a:srgbClr val="000000"/>
                </a:solidFill>
              </a:rPr>
              <a:t>Student Meal Copay Charge Policy</a:t>
            </a:r>
            <a:br>
              <a:rPr lang="en-US" sz="4400" dirty="0">
                <a:solidFill>
                  <a:srgbClr val="008000"/>
                </a:solidFill>
              </a:rPr>
            </a:br>
            <a:endParaRPr lang="en-US" sz="4400" dirty="0">
              <a:solidFill>
                <a:srgbClr val="008000"/>
              </a:solidFill>
            </a:endParaRPr>
          </a:p>
        </p:txBody>
      </p:sp>
      <p:sp>
        <p:nvSpPr>
          <p:cNvPr id="13315" name="Rectangle 2"/>
          <p:cNvSpPr>
            <a:spLocks noChangeArrowheads="1"/>
          </p:cNvSpPr>
          <p:nvPr/>
        </p:nvSpPr>
        <p:spPr bwMode="auto">
          <a:xfrm>
            <a:off x="2438400" y="6172200"/>
            <a:ext cx="6705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omic Sans MS" pitchFamily="66" charset="0"/>
              </a:defRPr>
            </a:lvl1pPr>
            <a:lvl2pPr marL="742950" indent="-285750" defTabSz="457200" eaLnBrk="0" hangingPunct="0">
              <a:defRPr>
                <a:solidFill>
                  <a:schemeClr val="tx1"/>
                </a:solidFill>
                <a:latin typeface="Comic Sans MS" pitchFamily="66" charset="0"/>
              </a:defRPr>
            </a:lvl2pPr>
            <a:lvl3pPr marL="1143000" indent="-228600" defTabSz="457200" eaLnBrk="0" hangingPunct="0">
              <a:defRPr>
                <a:solidFill>
                  <a:schemeClr val="tx1"/>
                </a:solidFill>
                <a:latin typeface="Comic Sans MS" pitchFamily="66" charset="0"/>
              </a:defRPr>
            </a:lvl3pPr>
            <a:lvl4pPr marL="1600200" indent="-228600" defTabSz="457200" eaLnBrk="0" hangingPunct="0">
              <a:defRPr>
                <a:solidFill>
                  <a:schemeClr val="tx1"/>
                </a:solidFill>
                <a:latin typeface="Comic Sans MS" pitchFamily="66" charset="0"/>
              </a:defRPr>
            </a:lvl4pPr>
            <a:lvl5pPr marL="2057400" indent="-228600" defTabSz="457200" eaLnBrk="0" hangingPunct="0">
              <a:defRPr>
                <a:solidFill>
                  <a:schemeClr val="tx1"/>
                </a:solidFill>
                <a:latin typeface="Comic Sans MS" pitchFamily="66" charset="0"/>
              </a:defRPr>
            </a:lvl5pPr>
            <a:lvl6pPr marL="2514600" indent="-228600" defTabSz="457200" eaLnBrk="0" fontAlgn="base" hangingPunct="0">
              <a:spcBef>
                <a:spcPct val="0"/>
              </a:spcBef>
              <a:spcAft>
                <a:spcPct val="0"/>
              </a:spcAft>
              <a:defRPr>
                <a:solidFill>
                  <a:schemeClr val="tx1"/>
                </a:solidFill>
                <a:latin typeface="Comic Sans MS" pitchFamily="66" charset="0"/>
              </a:defRPr>
            </a:lvl6pPr>
            <a:lvl7pPr marL="2971800" indent="-228600" defTabSz="457200" eaLnBrk="0" fontAlgn="base" hangingPunct="0">
              <a:spcBef>
                <a:spcPct val="0"/>
              </a:spcBef>
              <a:spcAft>
                <a:spcPct val="0"/>
              </a:spcAft>
              <a:defRPr>
                <a:solidFill>
                  <a:schemeClr val="tx1"/>
                </a:solidFill>
                <a:latin typeface="Comic Sans MS" pitchFamily="66" charset="0"/>
              </a:defRPr>
            </a:lvl7pPr>
            <a:lvl8pPr marL="3429000" indent="-228600" defTabSz="457200" eaLnBrk="0" fontAlgn="base" hangingPunct="0">
              <a:spcBef>
                <a:spcPct val="0"/>
              </a:spcBef>
              <a:spcAft>
                <a:spcPct val="0"/>
              </a:spcAft>
              <a:defRPr>
                <a:solidFill>
                  <a:schemeClr val="tx1"/>
                </a:solidFill>
                <a:latin typeface="Comic Sans MS" pitchFamily="66" charset="0"/>
              </a:defRPr>
            </a:lvl8pPr>
            <a:lvl9pPr marL="3886200" indent="-228600" defTabSz="457200" eaLnBrk="0" fontAlgn="base" hangingPunct="0">
              <a:spcBef>
                <a:spcPct val="0"/>
              </a:spcBef>
              <a:spcAft>
                <a:spcPct val="0"/>
              </a:spcAft>
              <a:defRPr>
                <a:solidFill>
                  <a:schemeClr val="tx1"/>
                </a:solidFill>
                <a:latin typeface="Comic Sans MS" pitchFamily="66" charset="0"/>
              </a:defRPr>
            </a:lvl9pPr>
          </a:lstStyle>
          <a:p>
            <a:pPr algn="ctr" eaLnBrk="1" fontAlgn="base" hangingPunct="1">
              <a:lnSpc>
                <a:spcPct val="90000"/>
              </a:lnSpc>
              <a:spcBef>
                <a:spcPct val="20000"/>
              </a:spcBef>
              <a:spcAft>
                <a:spcPct val="0"/>
              </a:spcAft>
            </a:pPr>
            <a:r>
              <a:rPr lang="en-US" altLang="en-US" sz="2400" dirty="0">
                <a:solidFill>
                  <a:srgbClr val="000000"/>
                </a:solidFill>
                <a:latin typeface="Calibri" pitchFamily="34" charset="0"/>
              </a:rPr>
              <a:t>Provided by the LAUSD Food Services Division</a:t>
            </a:r>
          </a:p>
          <a:p>
            <a:pPr algn="ctr" eaLnBrk="1" fontAlgn="base" hangingPunct="1">
              <a:lnSpc>
                <a:spcPct val="90000"/>
              </a:lnSpc>
              <a:spcBef>
                <a:spcPct val="20000"/>
              </a:spcBef>
              <a:spcAft>
                <a:spcPct val="0"/>
              </a:spcAft>
            </a:pPr>
            <a:r>
              <a:rPr lang="en-US" altLang="en-US" sz="1600" dirty="0">
                <a:solidFill>
                  <a:srgbClr val="000000"/>
                </a:solidFill>
                <a:latin typeface="Calibri" pitchFamily="34" charset="0"/>
              </a:rPr>
              <a:t>												</a:t>
            </a:r>
            <a:r>
              <a:rPr lang="en-US" altLang="en-US" sz="1200" dirty="0">
                <a:solidFill>
                  <a:srgbClr val="000000"/>
                </a:solidFill>
                <a:latin typeface="Calibri" pitchFamily="34" charset="0"/>
              </a:rPr>
              <a:t>06/12/18</a:t>
            </a:r>
          </a:p>
        </p:txBody>
      </p:sp>
    </p:spTree>
    <p:extLst>
      <p:ext uri="{BB962C8B-B14F-4D97-AF65-F5344CB8AC3E}">
        <p14:creationId xmlns:p14="http://schemas.microsoft.com/office/powerpoint/2010/main" val="239716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194" y="284233"/>
            <a:ext cx="7824952" cy="1143000"/>
          </a:xfrm>
        </p:spPr>
        <p:txBody>
          <a:bodyPr/>
          <a:lstStyle/>
          <a:p>
            <a:r>
              <a:rPr lang="en-US" sz="4000" b="1" dirty="0">
                <a:solidFill>
                  <a:srgbClr val="000000"/>
                </a:solidFill>
              </a:rPr>
              <a:t>Negative Balance Letter – Full Paid</a:t>
            </a:r>
          </a:p>
        </p:txBody>
      </p:sp>
      <p:pic>
        <p:nvPicPr>
          <p:cNvPr id="5" name="Content Placeholder 4"/>
          <p:cNvPicPr>
            <a:picLocks noGrp="1" noChangeAspect="1"/>
          </p:cNvPicPr>
          <p:nvPr>
            <p:ph idx="1"/>
          </p:nvPr>
        </p:nvPicPr>
        <p:blipFill>
          <a:blip r:embed="rId3"/>
          <a:stretch>
            <a:fillRect/>
          </a:stretch>
        </p:blipFill>
        <p:spPr>
          <a:xfrm>
            <a:off x="672662" y="1427233"/>
            <a:ext cx="3563008" cy="4602163"/>
          </a:xfrm>
          <a:prstGeom prst="rect">
            <a:avLst/>
          </a:prstGeom>
          <a:ln w="19050">
            <a:solidFill>
              <a:srgbClr val="000000"/>
            </a:solidFill>
          </a:ln>
        </p:spPr>
      </p:pic>
      <p:pic>
        <p:nvPicPr>
          <p:cNvPr id="7" name="Picture 6"/>
          <p:cNvPicPr>
            <a:picLocks noChangeAspect="1"/>
          </p:cNvPicPr>
          <p:nvPr/>
        </p:nvPicPr>
        <p:blipFill>
          <a:blip r:embed="rId4"/>
          <a:stretch>
            <a:fillRect/>
          </a:stretch>
        </p:blipFill>
        <p:spPr>
          <a:xfrm>
            <a:off x="4414344" y="1439914"/>
            <a:ext cx="3559067" cy="4589482"/>
          </a:xfrm>
          <a:prstGeom prst="rect">
            <a:avLst/>
          </a:prstGeom>
          <a:ln w="19050">
            <a:solidFill>
              <a:srgbClr val="000000"/>
            </a:solidFill>
          </a:ln>
        </p:spPr>
      </p:pic>
      <p:sp>
        <p:nvSpPr>
          <p:cNvPr id="9" name="TextBox 8">
            <a:extLst>
              <a:ext uri="{FF2B5EF4-FFF2-40B4-BE49-F238E27FC236}">
                <a16:creationId xmlns:a16="http://schemas.microsoft.com/office/drawing/2014/main" id="{DDC3BFA6-94CA-4BB0-AF30-AC671887872D}"/>
              </a:ext>
            </a:extLst>
          </p:cNvPr>
          <p:cNvSpPr txBox="1"/>
          <p:nvPr/>
        </p:nvSpPr>
        <p:spPr>
          <a:xfrm>
            <a:off x="1386674" y="6029396"/>
            <a:ext cx="2134985" cy="400110"/>
          </a:xfrm>
          <a:prstGeom prst="rect">
            <a:avLst/>
          </a:prstGeom>
          <a:noFill/>
        </p:spPr>
        <p:txBody>
          <a:bodyPr wrap="square" rtlCol="0">
            <a:spAutoFit/>
          </a:bodyPr>
          <a:lstStyle/>
          <a:p>
            <a:r>
              <a:rPr lang="en-US" sz="2000" b="1" dirty="0">
                <a:solidFill>
                  <a:srgbClr val="000000"/>
                </a:solidFill>
              </a:rPr>
              <a:t>Manager’s letter</a:t>
            </a:r>
          </a:p>
        </p:txBody>
      </p:sp>
      <p:sp>
        <p:nvSpPr>
          <p:cNvPr id="10" name="TextBox 9">
            <a:extLst>
              <a:ext uri="{FF2B5EF4-FFF2-40B4-BE49-F238E27FC236}">
                <a16:creationId xmlns:a16="http://schemas.microsoft.com/office/drawing/2014/main" id="{A958592F-5AA6-45B1-B290-D14B1BF313E5}"/>
              </a:ext>
            </a:extLst>
          </p:cNvPr>
          <p:cNvSpPr txBox="1"/>
          <p:nvPr/>
        </p:nvSpPr>
        <p:spPr>
          <a:xfrm>
            <a:off x="5126385" y="6029396"/>
            <a:ext cx="2134985" cy="400110"/>
          </a:xfrm>
          <a:prstGeom prst="rect">
            <a:avLst/>
          </a:prstGeom>
          <a:noFill/>
        </p:spPr>
        <p:txBody>
          <a:bodyPr wrap="square" rtlCol="0">
            <a:spAutoFit/>
          </a:bodyPr>
          <a:lstStyle/>
          <a:p>
            <a:r>
              <a:rPr lang="en-US" sz="2000" b="1" dirty="0">
                <a:solidFill>
                  <a:srgbClr val="000000"/>
                </a:solidFill>
              </a:rPr>
              <a:t>Principal’s letter</a:t>
            </a:r>
          </a:p>
        </p:txBody>
      </p:sp>
      <p:pic>
        <p:nvPicPr>
          <p:cNvPr id="6" name="Content Placeholder 4"/>
          <p:cNvPicPr>
            <a:picLocks noChangeAspect="1"/>
          </p:cNvPicPr>
          <p:nvPr/>
        </p:nvPicPr>
        <p:blipFill>
          <a:blip r:embed="rId3"/>
          <a:stretch>
            <a:fillRect/>
          </a:stretch>
        </p:blipFill>
        <p:spPr bwMode="auto">
          <a:xfrm>
            <a:off x="0" y="-30591"/>
            <a:ext cx="9144000" cy="6855366"/>
          </a:xfrm>
          <a:prstGeom prst="rect">
            <a:avLst/>
          </a:prstGeom>
          <a:noFill/>
          <a:ln w="19050">
            <a:solidFill>
              <a:srgbClr val="000000"/>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0" y="-15296"/>
            <a:ext cx="9144000" cy="6888591"/>
          </a:xfrm>
          <a:prstGeom prst="rect">
            <a:avLst/>
          </a:prstGeom>
          <a:ln w="19050">
            <a:solidFill>
              <a:srgbClr val="000000"/>
            </a:solidFill>
          </a:ln>
        </p:spPr>
      </p:pic>
    </p:spTree>
    <p:extLst>
      <p:ext uri="{BB962C8B-B14F-4D97-AF65-F5344CB8AC3E}">
        <p14:creationId xmlns:p14="http://schemas.microsoft.com/office/powerpoint/2010/main" val="320448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964" y="301142"/>
            <a:ext cx="8229600" cy="1143000"/>
          </a:xfrm>
        </p:spPr>
        <p:txBody>
          <a:bodyPr/>
          <a:lstStyle/>
          <a:p>
            <a:pPr algn="l"/>
            <a:r>
              <a:rPr lang="en-US" sz="4000" b="1" dirty="0">
                <a:solidFill>
                  <a:srgbClr val="000000"/>
                </a:solidFill>
              </a:rPr>
              <a:t>Print Notification Letter Instructions</a:t>
            </a:r>
          </a:p>
        </p:txBody>
      </p:sp>
      <p:pic>
        <p:nvPicPr>
          <p:cNvPr id="3" name="Picture 2"/>
          <p:cNvPicPr>
            <a:picLocks noChangeAspect="1"/>
          </p:cNvPicPr>
          <p:nvPr/>
        </p:nvPicPr>
        <p:blipFill>
          <a:blip r:embed="rId3"/>
          <a:stretch>
            <a:fillRect/>
          </a:stretch>
        </p:blipFill>
        <p:spPr>
          <a:xfrm>
            <a:off x="2312276" y="1171962"/>
            <a:ext cx="4193627" cy="5081694"/>
          </a:xfrm>
          <a:prstGeom prst="rect">
            <a:avLst/>
          </a:prstGeom>
          <a:ln w="28575">
            <a:solidFill>
              <a:srgbClr val="000000"/>
            </a:solidFill>
          </a:ln>
        </p:spPr>
      </p:pic>
      <p:pic>
        <p:nvPicPr>
          <p:cNvPr id="4" name="Picture 3"/>
          <p:cNvPicPr>
            <a:picLocks noChangeAspect="1"/>
          </p:cNvPicPr>
          <p:nvPr/>
        </p:nvPicPr>
        <p:blipFill>
          <a:blip r:embed="rId3"/>
          <a:stretch>
            <a:fillRect/>
          </a:stretch>
        </p:blipFill>
        <p:spPr>
          <a:xfrm>
            <a:off x="0" y="-19295"/>
            <a:ext cx="9144000" cy="6877295"/>
          </a:xfrm>
          <a:prstGeom prst="rect">
            <a:avLst/>
          </a:prstGeom>
          <a:ln w="28575">
            <a:solidFill>
              <a:srgbClr val="000000"/>
            </a:solidFill>
          </a:ln>
        </p:spPr>
      </p:pic>
    </p:spTree>
    <p:extLst>
      <p:ext uri="{BB962C8B-B14F-4D97-AF65-F5344CB8AC3E}">
        <p14:creationId xmlns:p14="http://schemas.microsoft.com/office/powerpoint/2010/main" val="9956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2662"/>
            <a:ext cx="8229600" cy="5453501"/>
          </a:xfrm>
        </p:spPr>
        <p:txBody>
          <a:bodyPr/>
          <a:lstStyle/>
          <a:p>
            <a:pPr marL="0" indent="0">
              <a:buNone/>
            </a:pPr>
            <a:endParaRPr lang="en-US" sz="2800" dirty="0">
              <a:solidFill>
                <a:srgbClr val="000000"/>
              </a:solidFill>
            </a:endParaRPr>
          </a:p>
          <a:p>
            <a:pPr marL="0" indent="0">
              <a:buNone/>
            </a:pPr>
            <a:r>
              <a:rPr lang="en-US" sz="2800" dirty="0">
                <a:solidFill>
                  <a:srgbClr val="000000"/>
                </a:solidFill>
              </a:rPr>
              <a:t>From Home page</a:t>
            </a:r>
          </a:p>
          <a:p>
            <a:pPr>
              <a:buFont typeface="Wingdings" panose="05000000000000000000" pitchFamily="2" charset="2"/>
              <a:buChar char="Ø"/>
            </a:pPr>
            <a:r>
              <a:rPr lang="en-US" sz="2600" dirty="0">
                <a:solidFill>
                  <a:srgbClr val="000000"/>
                </a:solidFill>
              </a:rPr>
              <a:t>Click Reports</a:t>
            </a:r>
          </a:p>
          <a:p>
            <a:pPr>
              <a:buFont typeface="Wingdings" panose="05000000000000000000" pitchFamily="2" charset="2"/>
              <a:buChar char="Ø"/>
            </a:pPr>
            <a:endParaRPr lang="en-US" sz="2000" dirty="0">
              <a:solidFill>
                <a:srgbClr val="000000"/>
              </a:solidFill>
            </a:endParaRPr>
          </a:p>
          <a:p>
            <a:pPr>
              <a:buFont typeface="Wingdings" panose="05000000000000000000" pitchFamily="2" charset="2"/>
              <a:buChar char="Ø"/>
            </a:pPr>
            <a:endParaRPr lang="en-US" sz="2000" dirty="0">
              <a:solidFill>
                <a:srgbClr val="000000"/>
              </a:solidFill>
            </a:endParaRPr>
          </a:p>
          <a:p>
            <a:pPr>
              <a:buFont typeface="Wingdings" panose="05000000000000000000" pitchFamily="2" charset="2"/>
              <a:buChar char="Ø"/>
            </a:pPr>
            <a:endParaRPr lang="en-US" sz="2000" dirty="0">
              <a:solidFill>
                <a:srgbClr val="000000"/>
              </a:solidFill>
            </a:endParaRPr>
          </a:p>
          <a:p>
            <a:pPr>
              <a:buFont typeface="Wingdings" panose="05000000000000000000" pitchFamily="2" charset="2"/>
              <a:buChar char="Ø"/>
            </a:pPr>
            <a:endParaRPr lang="en-US" sz="2000" dirty="0">
              <a:solidFill>
                <a:srgbClr val="000000"/>
              </a:solidFill>
            </a:endParaRPr>
          </a:p>
          <a:p>
            <a:pPr>
              <a:buFont typeface="Wingdings" panose="05000000000000000000" pitchFamily="2" charset="2"/>
              <a:buChar char="Ø"/>
            </a:pPr>
            <a:endParaRPr lang="en-US" sz="2000" dirty="0">
              <a:solidFill>
                <a:srgbClr val="000000"/>
              </a:solidFill>
            </a:endParaRPr>
          </a:p>
          <a:p>
            <a:pPr marL="0" indent="0">
              <a:buNone/>
            </a:pPr>
            <a:r>
              <a:rPr lang="en-US" sz="2800" dirty="0">
                <a:solidFill>
                  <a:srgbClr val="000000"/>
                </a:solidFill>
              </a:rPr>
              <a:t>From Reports</a:t>
            </a:r>
          </a:p>
          <a:p>
            <a:pPr>
              <a:buFont typeface="Wingdings" panose="05000000000000000000" pitchFamily="2" charset="2"/>
              <a:buChar char="Ø"/>
            </a:pPr>
            <a:r>
              <a:rPr lang="en-US" sz="2600" dirty="0">
                <a:solidFill>
                  <a:srgbClr val="000000"/>
                </a:solidFill>
              </a:rPr>
              <a:t>Click Letters</a:t>
            </a:r>
          </a:p>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p:txBody>
      </p:sp>
      <p:pic>
        <p:nvPicPr>
          <p:cNvPr id="4" name="Picture 3"/>
          <p:cNvPicPr>
            <a:picLocks noChangeAspect="1"/>
          </p:cNvPicPr>
          <p:nvPr/>
        </p:nvPicPr>
        <p:blipFill>
          <a:blip r:embed="rId3"/>
          <a:stretch>
            <a:fillRect/>
          </a:stretch>
        </p:blipFill>
        <p:spPr>
          <a:xfrm>
            <a:off x="3268716" y="136072"/>
            <a:ext cx="5150071" cy="3142592"/>
          </a:xfrm>
          <a:prstGeom prst="rect">
            <a:avLst/>
          </a:prstGeom>
        </p:spPr>
      </p:pic>
      <p:sp>
        <p:nvSpPr>
          <p:cNvPr id="5" name="Rectangle 4"/>
          <p:cNvSpPr/>
          <p:nvPr/>
        </p:nvSpPr>
        <p:spPr>
          <a:xfrm>
            <a:off x="5118538" y="3047591"/>
            <a:ext cx="430924" cy="13651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srcRect b="12183"/>
          <a:stretch/>
        </p:blipFill>
        <p:spPr>
          <a:xfrm>
            <a:off x="4585138" y="2613336"/>
            <a:ext cx="1738148" cy="639024"/>
          </a:xfrm>
          <a:prstGeom prst="rect">
            <a:avLst/>
          </a:prstGeom>
          <a:ln w="19050">
            <a:solidFill>
              <a:srgbClr val="000000"/>
            </a:solidFill>
          </a:ln>
        </p:spPr>
      </p:pic>
      <p:pic>
        <p:nvPicPr>
          <p:cNvPr id="8" name="Content Placeholder 3"/>
          <p:cNvPicPr>
            <a:picLocks noChangeAspect="1"/>
          </p:cNvPicPr>
          <p:nvPr/>
        </p:nvPicPr>
        <p:blipFill>
          <a:blip r:embed="rId5"/>
          <a:stretch>
            <a:fillRect/>
          </a:stretch>
        </p:blipFill>
        <p:spPr bwMode="auto">
          <a:xfrm>
            <a:off x="3268716" y="3520655"/>
            <a:ext cx="5212698" cy="314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268716" y="5187570"/>
            <a:ext cx="683174" cy="19372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stretch>
            <a:fillRect/>
          </a:stretch>
        </p:blipFill>
        <p:spPr>
          <a:xfrm>
            <a:off x="2943225" y="4950372"/>
            <a:ext cx="1628775" cy="730469"/>
          </a:xfrm>
          <a:prstGeom prst="rect">
            <a:avLst/>
          </a:prstGeom>
          <a:ln w="19050">
            <a:solidFill>
              <a:srgbClr val="000000"/>
            </a:solidFill>
          </a:ln>
        </p:spPr>
      </p:pic>
      <p:sp>
        <p:nvSpPr>
          <p:cNvPr id="11" name="Rectangle 10">
            <a:extLst>
              <a:ext uri="{FF2B5EF4-FFF2-40B4-BE49-F238E27FC236}">
                <a16:creationId xmlns:a16="http://schemas.microsoft.com/office/drawing/2014/main" id="{EAAAA665-9375-4DBB-8A2D-E07AE949272F}"/>
              </a:ext>
            </a:extLst>
          </p:cNvPr>
          <p:cNvSpPr/>
          <p:nvPr/>
        </p:nvSpPr>
        <p:spPr>
          <a:xfrm>
            <a:off x="4585138" y="2613336"/>
            <a:ext cx="1751287" cy="66532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D4C3384-0F01-499D-A063-AA176E1C90AA}"/>
              </a:ext>
            </a:extLst>
          </p:cNvPr>
          <p:cNvSpPr/>
          <p:nvPr/>
        </p:nvSpPr>
        <p:spPr>
          <a:xfrm>
            <a:off x="2920411" y="4931687"/>
            <a:ext cx="1651590" cy="74915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26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144713" y="3079527"/>
            <a:ext cx="5778569" cy="2806262"/>
          </a:xfrm>
          <a:prstGeom prst="rect">
            <a:avLst/>
          </a:prstGeom>
          <a:ln w="28575">
            <a:solidFill>
              <a:srgbClr val="000000"/>
            </a:solidFill>
          </a:ln>
        </p:spPr>
      </p:pic>
      <p:pic>
        <p:nvPicPr>
          <p:cNvPr id="11" name="Picture 10"/>
          <p:cNvPicPr>
            <a:picLocks noChangeAspect="1"/>
          </p:cNvPicPr>
          <p:nvPr/>
        </p:nvPicPr>
        <p:blipFill>
          <a:blip r:embed="rId3"/>
          <a:stretch>
            <a:fillRect/>
          </a:stretch>
        </p:blipFill>
        <p:spPr>
          <a:xfrm>
            <a:off x="21815" y="-57641"/>
            <a:ext cx="9121393" cy="7076633"/>
          </a:xfrm>
          <a:prstGeom prst="rect">
            <a:avLst/>
          </a:prstGeom>
          <a:ln w="38100">
            <a:solidFill>
              <a:srgbClr val="000000"/>
            </a:solidFill>
          </a:ln>
        </p:spPr>
      </p:pic>
      <p:sp>
        <p:nvSpPr>
          <p:cNvPr id="13" name="Rectangle 12"/>
          <p:cNvSpPr/>
          <p:nvPr/>
        </p:nvSpPr>
        <p:spPr>
          <a:xfrm>
            <a:off x="2585992" y="917276"/>
            <a:ext cx="2050181" cy="70633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2608445" y="1629727"/>
            <a:ext cx="2242688" cy="55697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012600" y="1623612"/>
            <a:ext cx="2803113" cy="57094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597693" y="2206111"/>
            <a:ext cx="3773104" cy="162986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597693" y="4032985"/>
            <a:ext cx="5218019" cy="282501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45209" y="246550"/>
            <a:ext cx="869191" cy="41388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A2C79B9-266E-4996-8A30-086B35A1300D}"/>
              </a:ext>
            </a:extLst>
          </p:cNvPr>
          <p:cNvSpPr txBox="1"/>
          <p:nvPr/>
        </p:nvSpPr>
        <p:spPr>
          <a:xfrm>
            <a:off x="4851133" y="1033353"/>
            <a:ext cx="2692667" cy="369332"/>
          </a:xfrm>
          <a:prstGeom prst="rect">
            <a:avLst/>
          </a:prstGeom>
          <a:solidFill>
            <a:schemeClr val="accent5">
              <a:lumMod val="40000"/>
              <a:lumOff val="60000"/>
            </a:schemeClr>
          </a:solidFill>
        </p:spPr>
        <p:txBody>
          <a:bodyPr wrap="square" rtlCol="0">
            <a:spAutoFit/>
          </a:bodyPr>
          <a:lstStyle/>
          <a:p>
            <a:r>
              <a:rPr lang="en-US" b="1" dirty="0">
                <a:solidFill>
                  <a:srgbClr val="000000"/>
                </a:solidFill>
              </a:rPr>
              <a:t>Must Always Be “Active” </a:t>
            </a:r>
          </a:p>
        </p:txBody>
      </p:sp>
      <p:sp>
        <p:nvSpPr>
          <p:cNvPr id="21" name="TextBox 20">
            <a:extLst>
              <a:ext uri="{FF2B5EF4-FFF2-40B4-BE49-F238E27FC236}">
                <a16:creationId xmlns:a16="http://schemas.microsoft.com/office/drawing/2014/main" id="{C5A832A6-819F-4944-B10C-FAEEA9B92753}"/>
              </a:ext>
            </a:extLst>
          </p:cNvPr>
          <p:cNvSpPr txBox="1"/>
          <p:nvPr/>
        </p:nvSpPr>
        <p:spPr>
          <a:xfrm>
            <a:off x="5024463" y="1599696"/>
            <a:ext cx="2692667" cy="923330"/>
          </a:xfrm>
          <a:prstGeom prst="rect">
            <a:avLst/>
          </a:prstGeom>
          <a:solidFill>
            <a:schemeClr val="accent5">
              <a:lumMod val="40000"/>
              <a:lumOff val="60000"/>
            </a:schemeClr>
          </a:solidFill>
        </p:spPr>
        <p:txBody>
          <a:bodyPr wrap="square" rtlCol="0">
            <a:spAutoFit/>
          </a:bodyPr>
          <a:lstStyle/>
          <a:p>
            <a:r>
              <a:rPr lang="en-US" b="1" dirty="0">
                <a:solidFill>
                  <a:srgbClr val="000000"/>
                </a:solidFill>
              </a:rPr>
              <a:t>Click on “Individual Selection” to select your searching criteria.  </a:t>
            </a:r>
          </a:p>
        </p:txBody>
      </p:sp>
      <p:sp>
        <p:nvSpPr>
          <p:cNvPr id="22" name="TextBox 21">
            <a:extLst>
              <a:ext uri="{FF2B5EF4-FFF2-40B4-BE49-F238E27FC236}">
                <a16:creationId xmlns:a16="http://schemas.microsoft.com/office/drawing/2014/main" id="{85A874DA-F90A-4481-A61B-0B61DE38A662}"/>
              </a:ext>
            </a:extLst>
          </p:cNvPr>
          <p:cNvSpPr txBox="1"/>
          <p:nvPr/>
        </p:nvSpPr>
        <p:spPr>
          <a:xfrm>
            <a:off x="5642994" y="4412358"/>
            <a:ext cx="2624706" cy="923330"/>
          </a:xfrm>
          <a:prstGeom prst="rect">
            <a:avLst/>
          </a:prstGeom>
          <a:solidFill>
            <a:schemeClr val="accent5">
              <a:lumMod val="40000"/>
              <a:lumOff val="60000"/>
            </a:schemeClr>
          </a:solidFill>
        </p:spPr>
        <p:txBody>
          <a:bodyPr wrap="square" rtlCol="0">
            <a:spAutoFit/>
          </a:bodyPr>
          <a:lstStyle/>
          <a:p>
            <a:r>
              <a:rPr lang="en-US" b="1" dirty="0">
                <a:solidFill>
                  <a:srgbClr val="000000"/>
                </a:solidFill>
              </a:rPr>
              <a:t>For Manager’s Letter</a:t>
            </a:r>
          </a:p>
          <a:p>
            <a:r>
              <a:rPr lang="en-US" b="1" dirty="0">
                <a:solidFill>
                  <a:srgbClr val="000000"/>
                </a:solidFill>
              </a:rPr>
              <a:t>If the account balance is less than - $20.00</a:t>
            </a:r>
          </a:p>
        </p:txBody>
      </p:sp>
      <p:sp>
        <p:nvSpPr>
          <p:cNvPr id="24" name="TextBox 23">
            <a:extLst>
              <a:ext uri="{FF2B5EF4-FFF2-40B4-BE49-F238E27FC236}">
                <a16:creationId xmlns:a16="http://schemas.microsoft.com/office/drawing/2014/main" id="{450D1553-8683-445A-BB63-6971D0790F3D}"/>
              </a:ext>
            </a:extLst>
          </p:cNvPr>
          <p:cNvSpPr txBox="1"/>
          <p:nvPr/>
        </p:nvSpPr>
        <p:spPr>
          <a:xfrm>
            <a:off x="3352026" y="5738167"/>
            <a:ext cx="2454414" cy="923330"/>
          </a:xfrm>
          <a:prstGeom prst="rect">
            <a:avLst/>
          </a:prstGeom>
          <a:solidFill>
            <a:schemeClr val="accent5">
              <a:lumMod val="40000"/>
              <a:lumOff val="60000"/>
            </a:schemeClr>
          </a:solidFill>
        </p:spPr>
        <p:txBody>
          <a:bodyPr wrap="square" rtlCol="0">
            <a:spAutoFit/>
          </a:bodyPr>
          <a:lstStyle/>
          <a:p>
            <a:r>
              <a:rPr lang="en-US" b="1" dirty="0">
                <a:solidFill>
                  <a:srgbClr val="000000"/>
                </a:solidFill>
              </a:rPr>
              <a:t>For Principal’s letter </a:t>
            </a:r>
          </a:p>
          <a:p>
            <a:r>
              <a:rPr lang="en-US" b="1" dirty="0">
                <a:solidFill>
                  <a:srgbClr val="000000"/>
                </a:solidFill>
              </a:rPr>
              <a:t>If the account balance is more than - $20.00</a:t>
            </a:r>
          </a:p>
        </p:txBody>
      </p:sp>
      <p:sp>
        <p:nvSpPr>
          <p:cNvPr id="25" name="TextBox 24">
            <a:extLst>
              <a:ext uri="{FF2B5EF4-FFF2-40B4-BE49-F238E27FC236}">
                <a16:creationId xmlns:a16="http://schemas.microsoft.com/office/drawing/2014/main" id="{27437FAA-093F-429F-ADF9-3976322A1FED}"/>
              </a:ext>
            </a:extLst>
          </p:cNvPr>
          <p:cNvSpPr txBox="1"/>
          <p:nvPr/>
        </p:nvSpPr>
        <p:spPr>
          <a:xfrm>
            <a:off x="6569812" y="2256222"/>
            <a:ext cx="2010307" cy="369332"/>
          </a:xfrm>
          <a:prstGeom prst="rect">
            <a:avLst/>
          </a:prstGeom>
          <a:solidFill>
            <a:schemeClr val="accent5">
              <a:lumMod val="40000"/>
              <a:lumOff val="60000"/>
            </a:schemeClr>
          </a:solidFill>
        </p:spPr>
        <p:txBody>
          <a:bodyPr wrap="square" rtlCol="0">
            <a:spAutoFit/>
          </a:bodyPr>
          <a:lstStyle/>
          <a:p>
            <a:r>
              <a:rPr lang="en-US" b="1" dirty="0">
                <a:solidFill>
                  <a:srgbClr val="000000"/>
                </a:solidFill>
              </a:rPr>
              <a:t>Select “All Grades”</a:t>
            </a:r>
          </a:p>
        </p:txBody>
      </p:sp>
      <p:sp>
        <p:nvSpPr>
          <p:cNvPr id="26" name="TextBox 25">
            <a:extLst>
              <a:ext uri="{FF2B5EF4-FFF2-40B4-BE49-F238E27FC236}">
                <a16:creationId xmlns:a16="http://schemas.microsoft.com/office/drawing/2014/main" id="{84B3A304-072B-4D3E-8666-C54FC376A121}"/>
              </a:ext>
            </a:extLst>
          </p:cNvPr>
          <p:cNvSpPr txBox="1"/>
          <p:nvPr/>
        </p:nvSpPr>
        <p:spPr>
          <a:xfrm>
            <a:off x="4383471" y="2697876"/>
            <a:ext cx="1650526" cy="646331"/>
          </a:xfrm>
          <a:prstGeom prst="rect">
            <a:avLst/>
          </a:prstGeom>
          <a:solidFill>
            <a:schemeClr val="accent5">
              <a:lumMod val="40000"/>
              <a:lumOff val="60000"/>
            </a:schemeClr>
          </a:solidFill>
        </p:spPr>
        <p:txBody>
          <a:bodyPr wrap="square" rtlCol="0">
            <a:spAutoFit/>
          </a:bodyPr>
          <a:lstStyle/>
          <a:p>
            <a:r>
              <a:rPr lang="en-US" b="1" dirty="0">
                <a:solidFill>
                  <a:srgbClr val="000000"/>
                </a:solidFill>
              </a:rPr>
              <a:t>Select “Print All Students”</a:t>
            </a:r>
          </a:p>
        </p:txBody>
      </p:sp>
    </p:spTree>
    <p:extLst>
      <p:ext uri="{BB962C8B-B14F-4D97-AF65-F5344CB8AC3E}">
        <p14:creationId xmlns:p14="http://schemas.microsoft.com/office/powerpoint/2010/main" val="252864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par>
                          <p:cTn id="21" fill="hold">
                            <p:stCondLst>
                              <p:cond delay="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4"/>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1"/>
                                        </p:tgtEl>
                                        <p:attrNameLst>
                                          <p:attrName>style.visibility</p:attrName>
                                        </p:attrNameLst>
                                      </p:cBhvr>
                                      <p:to>
                                        <p:strVal val="hidden"/>
                                      </p:to>
                                    </p:set>
                                  </p:childTnLst>
                                </p:cTn>
                              </p:par>
                            </p:childTnLst>
                          </p:cTn>
                        </p:par>
                        <p:par>
                          <p:cTn id="38" fill="hold">
                            <p:stCondLst>
                              <p:cond delay="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5"/>
                                        </p:tgtEl>
                                        <p:attrNameLst>
                                          <p:attrName>style.visibility</p:attrName>
                                        </p:attrNameLst>
                                      </p:cBhvr>
                                      <p:to>
                                        <p:strVal val="hidden"/>
                                      </p:to>
                                    </p:set>
                                  </p:childTnLst>
                                </p:cTn>
                              </p:par>
                            </p:childTnLst>
                          </p:cTn>
                        </p:par>
                        <p:par>
                          <p:cTn id="55" fill="hold">
                            <p:stCondLst>
                              <p:cond delay="0"/>
                            </p:stCondLst>
                            <p:childTnLst>
                              <p:par>
                                <p:cTn id="56" presetID="53" presetClass="entr" presetSubtype="16"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16"/>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26"/>
                                        </p:tgtEl>
                                        <p:attrNameLst>
                                          <p:attrName>style.visibility</p:attrName>
                                        </p:attrNameLst>
                                      </p:cBhvr>
                                      <p:to>
                                        <p:strVal val="hidden"/>
                                      </p:to>
                                    </p:set>
                                  </p:childTnLst>
                                </p:cTn>
                              </p:par>
                            </p:childTnLst>
                          </p:cTn>
                        </p:par>
                        <p:par>
                          <p:cTn id="72" fill="hold">
                            <p:stCondLst>
                              <p:cond delay="0"/>
                            </p:stCondLst>
                            <p:childTnLst>
                              <p:par>
                                <p:cTn id="73" presetID="53" presetClass="entr" presetSubtype="16"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Effect transition="in" filter="fade">
                                      <p:cBhvr>
                                        <p:cTn id="77" dur="500"/>
                                        <p:tgtEl>
                                          <p:spTgt spid="20"/>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ppt_w</p:attrName>
                                        </p:attrNameLst>
                                      </p:cBhvr>
                                      <p:tavLst>
                                        <p:tav tm="0">
                                          <p:val>
                                            <p:fltVal val="0"/>
                                          </p:val>
                                        </p:tav>
                                        <p:tav tm="100000">
                                          <p:val>
                                            <p:strVal val="#ppt_w"/>
                                          </p:val>
                                        </p:tav>
                                      </p:tavLst>
                                    </p:anim>
                                    <p:anim calcmode="lin" valueType="num">
                                      <p:cBhvr>
                                        <p:cTn id="81" dur="500" fill="hold"/>
                                        <p:tgtEl>
                                          <p:spTgt spid="22"/>
                                        </p:tgtEl>
                                        <p:attrNameLst>
                                          <p:attrName>ppt_h</p:attrName>
                                        </p:attrNameLst>
                                      </p:cBhvr>
                                      <p:tavLst>
                                        <p:tav tm="0">
                                          <p:val>
                                            <p:fltVal val="0"/>
                                          </p:val>
                                        </p:tav>
                                        <p:tav tm="100000">
                                          <p:val>
                                            <p:strVal val="#ppt_h"/>
                                          </p:val>
                                        </p:tav>
                                      </p:tavLst>
                                    </p:anim>
                                    <p:animEffect transition="in" filter="fade">
                                      <p:cBhvr>
                                        <p:cTn id="82" dur="500"/>
                                        <p:tgtEl>
                                          <p:spTgt spid="22"/>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20"/>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2"/>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4"/>
                                        </p:tgtEl>
                                        <p:attrNameLst>
                                          <p:attrName>style.visibility</p:attrName>
                                        </p:attrNameLst>
                                      </p:cBhvr>
                                      <p:to>
                                        <p:strVal val="hidden"/>
                                      </p:to>
                                    </p:set>
                                  </p:childTnLst>
                                </p:cTn>
                              </p:par>
                              <p:par>
                                <p:cTn id="96" presetID="53" presetClass="entr" presetSubtype="16"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20" grpId="0" animBg="1"/>
      <p:bldP spid="20" grpId="1" animBg="1"/>
      <p:bldP spid="23" grpId="0" animBg="1"/>
      <p:bldP spid="17" grpId="0" animBg="1"/>
      <p:bldP spid="17" grpId="1" animBg="1"/>
      <p:bldP spid="21" grpId="0" animBg="1"/>
      <p:bldP spid="21" grpId="1" animBg="1"/>
      <p:bldP spid="22" grpId="0" animBg="1"/>
      <p:bldP spid="22" grpId="1" animBg="1"/>
      <p:bldP spid="24" grpId="0" animBg="1"/>
      <p:bldP spid="24" grpId="1" animBg="1"/>
      <p:bldP spid="25" grpId="0" animBg="1"/>
      <p:bldP spid="25" grpId="1" animBg="1"/>
      <p:bldP spid="26" grpId="0" animBg="1"/>
      <p:bldP spid="26"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714703" y="241738"/>
            <a:ext cx="7788165" cy="6085490"/>
          </a:xfrm>
          <a:prstGeom prst="rect">
            <a:avLst/>
          </a:prstGeom>
          <a:ln w="28575">
            <a:solidFill>
              <a:srgbClr val="000000"/>
            </a:solidFill>
          </a:ln>
        </p:spPr>
      </p:pic>
    </p:spTree>
    <p:extLst>
      <p:ext uri="{BB962C8B-B14F-4D97-AF65-F5344CB8AC3E}">
        <p14:creationId xmlns:p14="http://schemas.microsoft.com/office/powerpoint/2010/main" val="90096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ctrTitle"/>
          </p:nvPr>
        </p:nvSpPr>
        <p:spPr>
          <a:xfrm>
            <a:off x="0" y="1968500"/>
            <a:ext cx="9144000" cy="1470025"/>
          </a:xfrm>
        </p:spPr>
        <p:txBody>
          <a:bodyPr/>
          <a:lstStyle/>
          <a:p>
            <a:r>
              <a:rPr lang="en-US" altLang="en-US" b="1" dirty="0">
                <a:solidFill>
                  <a:srgbClr val="000000"/>
                </a:solidFill>
              </a:rPr>
              <a:t>Questions?</a:t>
            </a:r>
          </a:p>
        </p:txBody>
      </p:sp>
      <p:sp>
        <p:nvSpPr>
          <p:cNvPr id="59395" name="Rectangle 5"/>
          <p:cNvSpPr>
            <a:spLocks noGrp="1" noChangeArrowheads="1"/>
          </p:cNvSpPr>
          <p:nvPr>
            <p:ph type="subTitle" idx="1"/>
          </p:nvPr>
        </p:nvSpPr>
        <p:spPr>
          <a:xfrm>
            <a:off x="0" y="3238500"/>
            <a:ext cx="9144000" cy="1096926"/>
          </a:xfrm>
        </p:spPr>
        <p:txBody>
          <a:bodyPr/>
          <a:lstStyle/>
          <a:p>
            <a:r>
              <a:rPr lang="en-US" altLang="en-US" sz="4000" b="1" dirty="0">
                <a:solidFill>
                  <a:srgbClr val="000000"/>
                </a:solidFill>
              </a:rPr>
              <a:t>Thank you!</a:t>
            </a:r>
          </a:p>
        </p:txBody>
      </p:sp>
      <p:sp>
        <p:nvSpPr>
          <p:cNvPr id="59397" name="Text Box 7"/>
          <p:cNvSpPr txBox="1">
            <a:spLocks noChangeArrowheads="1"/>
          </p:cNvSpPr>
          <p:nvPr/>
        </p:nvSpPr>
        <p:spPr bwMode="auto">
          <a:xfrm>
            <a:off x="95776" y="5741138"/>
            <a:ext cx="6553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defTabSz="914400" eaLnBrk="0" fontAlgn="base" hangingPunct="0">
              <a:spcBef>
                <a:spcPct val="0"/>
              </a:spcBef>
              <a:spcAft>
                <a:spcPct val="0"/>
              </a:spcAft>
              <a:buFontTx/>
              <a:buNone/>
            </a:pPr>
            <a:r>
              <a:rPr lang="en-US" altLang="en-US" sz="1800" dirty="0">
                <a:solidFill>
                  <a:srgbClr val="000000"/>
                </a:solidFill>
              </a:rPr>
              <a:t>LAUSD Food Services Division  </a:t>
            </a:r>
          </a:p>
          <a:p>
            <a:pPr defTabSz="914400" eaLnBrk="0" fontAlgn="base" hangingPunct="0">
              <a:spcBef>
                <a:spcPct val="0"/>
              </a:spcBef>
              <a:spcAft>
                <a:spcPct val="0"/>
              </a:spcAft>
              <a:buFontTx/>
              <a:buNone/>
            </a:pPr>
            <a:r>
              <a:rPr lang="en-US" altLang="en-US" sz="1800" dirty="0">
                <a:solidFill>
                  <a:srgbClr val="000000"/>
                </a:solidFill>
              </a:rPr>
              <a:t>Nourishing Children to Achieve Excellence                             </a:t>
            </a:r>
          </a:p>
        </p:txBody>
      </p:sp>
    </p:spTree>
    <p:extLst>
      <p:ext uri="{BB962C8B-B14F-4D97-AF65-F5344CB8AC3E}">
        <p14:creationId xmlns:p14="http://schemas.microsoft.com/office/powerpoint/2010/main" val="454659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6375" y="409576"/>
            <a:ext cx="6870700" cy="885824"/>
          </a:xfrm>
        </p:spPr>
        <p:txBody>
          <a:bodyPr/>
          <a:lstStyle/>
          <a:p>
            <a:pPr marL="571500" indent="-285750" algn="l"/>
            <a:r>
              <a:rPr lang="en-US" altLang="en-US" sz="4000" b="1" dirty="0">
                <a:solidFill>
                  <a:srgbClr val="000000"/>
                </a:solidFill>
              </a:rPr>
              <a:t>Overview</a:t>
            </a:r>
          </a:p>
        </p:txBody>
      </p:sp>
      <p:sp>
        <p:nvSpPr>
          <p:cNvPr id="14339" name="Rectangle 3"/>
          <p:cNvSpPr>
            <a:spLocks noGrp="1" noChangeArrowheads="1"/>
          </p:cNvSpPr>
          <p:nvPr>
            <p:ph idx="1"/>
          </p:nvPr>
        </p:nvSpPr>
        <p:spPr>
          <a:xfrm>
            <a:off x="533400" y="1362075"/>
            <a:ext cx="8305800" cy="4800600"/>
          </a:xfrm>
        </p:spPr>
        <p:txBody>
          <a:bodyPr/>
          <a:lstStyle/>
          <a:p>
            <a:pPr marL="0" indent="0">
              <a:lnSpc>
                <a:spcPct val="90000"/>
              </a:lnSpc>
              <a:buNone/>
            </a:pPr>
            <a:r>
              <a:rPr lang="en-US" altLang="en-US" sz="2800" dirty="0">
                <a:solidFill>
                  <a:srgbClr val="000000"/>
                </a:solidFill>
              </a:rPr>
              <a:t>This training will provide attendees with the knowledge to understand the student meal copay charge policy and requirements. This training will address the following areas:</a:t>
            </a:r>
          </a:p>
          <a:p>
            <a:pPr lvl="1">
              <a:lnSpc>
                <a:spcPct val="90000"/>
              </a:lnSpc>
              <a:buFont typeface="Wingdings" panose="05000000000000000000" pitchFamily="2" charset="2"/>
              <a:buChar char="Ø"/>
            </a:pPr>
            <a:r>
              <a:rPr lang="en-US" altLang="en-US" sz="2600" dirty="0">
                <a:solidFill>
                  <a:srgbClr val="000000"/>
                </a:solidFill>
              </a:rPr>
              <a:t>Student Copay</a:t>
            </a:r>
          </a:p>
          <a:p>
            <a:pPr lvl="1">
              <a:lnSpc>
                <a:spcPct val="90000"/>
              </a:lnSpc>
              <a:buFont typeface="Wingdings" panose="05000000000000000000" pitchFamily="2" charset="2"/>
              <a:buChar char="Ø"/>
            </a:pPr>
            <a:endParaRPr lang="en-US" altLang="en-US" sz="200" dirty="0">
              <a:solidFill>
                <a:srgbClr val="000000"/>
              </a:solidFill>
            </a:endParaRPr>
          </a:p>
          <a:p>
            <a:pPr lvl="1">
              <a:lnSpc>
                <a:spcPct val="90000"/>
              </a:lnSpc>
              <a:buFont typeface="Wingdings" panose="05000000000000000000" pitchFamily="2" charset="2"/>
              <a:buChar char="Ø"/>
            </a:pPr>
            <a:r>
              <a:rPr lang="en-US" altLang="en-US" sz="2600" dirty="0">
                <a:solidFill>
                  <a:srgbClr val="000000"/>
                </a:solidFill>
              </a:rPr>
              <a:t>Student Meal Charge Policy</a:t>
            </a:r>
            <a:r>
              <a:rPr lang="en-US" altLang="en-US" sz="2400" dirty="0">
                <a:solidFill>
                  <a:srgbClr val="000000"/>
                </a:solidFill>
              </a:rPr>
              <a:t>	</a:t>
            </a:r>
            <a:r>
              <a:rPr lang="en-US" altLang="en-US" dirty="0">
                <a:solidFill>
                  <a:srgbClr val="000000"/>
                </a:solidFill>
              </a:rPr>
              <a:t>	 </a:t>
            </a:r>
          </a:p>
          <a:p>
            <a:pPr lvl="1">
              <a:lnSpc>
                <a:spcPct val="90000"/>
              </a:lnSpc>
              <a:buFont typeface="Wingdings" panose="05000000000000000000" pitchFamily="2" charset="2"/>
              <a:buChar char="Ø"/>
            </a:pPr>
            <a:endParaRPr lang="en-US" altLang="en-US" sz="200" dirty="0">
              <a:solidFill>
                <a:srgbClr val="000000"/>
              </a:solidFill>
            </a:endParaRPr>
          </a:p>
          <a:p>
            <a:pPr lvl="1">
              <a:lnSpc>
                <a:spcPct val="90000"/>
              </a:lnSpc>
              <a:buFont typeface="Wingdings" panose="05000000000000000000" pitchFamily="2" charset="2"/>
              <a:buChar char="Ø"/>
            </a:pPr>
            <a:r>
              <a:rPr lang="en-US" altLang="en-US" sz="2600" dirty="0">
                <a:solidFill>
                  <a:srgbClr val="000000"/>
                </a:solidFill>
              </a:rPr>
              <a:t>Student Account Balance Notification Letters and Policy</a:t>
            </a:r>
          </a:p>
          <a:p>
            <a:pPr lvl="1">
              <a:lnSpc>
                <a:spcPct val="90000"/>
              </a:lnSpc>
              <a:buFont typeface="Wingdings" panose="05000000000000000000" pitchFamily="2" charset="2"/>
              <a:buChar char="Ø"/>
            </a:pPr>
            <a:r>
              <a:rPr lang="en-US" altLang="en-US" sz="2600" dirty="0">
                <a:solidFill>
                  <a:srgbClr val="000000"/>
                </a:solidFill>
              </a:rPr>
              <a:t>Instructions to print Account Balance Notification Letters</a:t>
            </a:r>
          </a:p>
          <a:p>
            <a:pPr lvl="1">
              <a:lnSpc>
                <a:spcPct val="90000"/>
              </a:lnSpc>
              <a:buFont typeface="Wingdings" panose="05000000000000000000" pitchFamily="2" charset="2"/>
              <a:buChar char="Ø"/>
            </a:pPr>
            <a:endParaRPr lang="en-US" altLang="en-US" sz="2600" dirty="0">
              <a:solidFill>
                <a:srgbClr val="000000"/>
              </a:solidFill>
            </a:endParaRPr>
          </a:p>
          <a:p>
            <a:pPr lvl="1">
              <a:lnSpc>
                <a:spcPct val="90000"/>
              </a:lnSpc>
              <a:buFont typeface="Wingdings" panose="05000000000000000000" pitchFamily="2" charset="2"/>
              <a:buChar char="Ø"/>
            </a:pPr>
            <a:endParaRPr lang="en-US" altLang="en-US" sz="200" dirty="0">
              <a:solidFill>
                <a:srgbClr val="000000"/>
              </a:solidFill>
            </a:endParaRPr>
          </a:p>
          <a:p>
            <a:pPr lvl="1">
              <a:lnSpc>
                <a:spcPct val="90000"/>
              </a:lnSpc>
              <a:buFont typeface="Wingdings" panose="05000000000000000000" pitchFamily="2" charset="2"/>
              <a:buChar char="Ø"/>
            </a:pPr>
            <a:endParaRPr lang="en-US" altLang="en-US" sz="200" dirty="0">
              <a:solidFill>
                <a:srgbClr val="000000"/>
              </a:solidFill>
            </a:endParaRPr>
          </a:p>
          <a:p>
            <a:pPr lvl="1">
              <a:lnSpc>
                <a:spcPct val="90000"/>
              </a:lnSpc>
              <a:buFont typeface="Wingdings 2" pitchFamily="18" charset="2"/>
              <a:buNone/>
            </a:pPr>
            <a:endParaRPr lang="en-US" altLang="en-US" sz="800" dirty="0">
              <a:solidFill>
                <a:srgbClr val="000000"/>
              </a:solidFill>
            </a:endParaRPr>
          </a:p>
          <a:p>
            <a:pPr>
              <a:lnSpc>
                <a:spcPct val="90000"/>
              </a:lnSpc>
              <a:buFont typeface="Wingdings 2" pitchFamily="18" charset="2"/>
              <a:buNone/>
            </a:pPr>
            <a:endParaRPr lang="en-US" altLang="en-US" sz="1200" dirty="0"/>
          </a:p>
          <a:p>
            <a:pPr>
              <a:lnSpc>
                <a:spcPct val="90000"/>
              </a:lnSpc>
              <a:buFont typeface="Wingdings 2" pitchFamily="18" charset="2"/>
              <a:buNone/>
            </a:pPr>
            <a:endParaRPr lang="en-US" altLang="en-US" sz="1200" dirty="0"/>
          </a:p>
          <a:p>
            <a:pPr>
              <a:lnSpc>
                <a:spcPct val="90000"/>
              </a:lnSpc>
              <a:buFont typeface="Wingdings 2" pitchFamily="18" charset="2"/>
              <a:buNone/>
            </a:pPr>
            <a:endParaRPr lang="en-US" altLang="en-US" dirty="0"/>
          </a:p>
        </p:txBody>
      </p:sp>
    </p:spTree>
    <p:extLst>
      <p:ext uri="{BB962C8B-B14F-4D97-AF65-F5344CB8AC3E}">
        <p14:creationId xmlns:p14="http://schemas.microsoft.com/office/powerpoint/2010/main" val="121388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694055" y="1180852"/>
            <a:ext cx="8077200" cy="5867400"/>
          </a:xfrm>
        </p:spPr>
        <p:txBody>
          <a:bodyPr/>
          <a:lstStyle/>
          <a:p>
            <a:pPr marL="0" indent="0">
              <a:buNone/>
            </a:pPr>
            <a:r>
              <a:rPr lang="en-US" altLang="en-US" sz="2800" dirty="0">
                <a:solidFill>
                  <a:srgbClr val="000000"/>
                </a:solidFill>
              </a:rPr>
              <a:t>For 2018-2019 student copay will not change. The copay will remain as follows:</a:t>
            </a:r>
          </a:p>
          <a:p>
            <a:pPr marL="0" indent="0">
              <a:buNone/>
            </a:pPr>
            <a:endParaRPr lang="en-US" altLang="en-US" sz="2800" dirty="0">
              <a:solidFill>
                <a:srgbClr val="000000"/>
              </a:solidFill>
            </a:endParaRPr>
          </a:p>
        </p:txBody>
      </p:sp>
      <p:sp>
        <p:nvSpPr>
          <p:cNvPr id="4" name="Rectangle 2"/>
          <p:cNvSpPr txBox="1">
            <a:spLocks noChangeArrowheads="1"/>
          </p:cNvSpPr>
          <p:nvPr/>
        </p:nvSpPr>
        <p:spPr bwMode="auto">
          <a:xfrm>
            <a:off x="159661" y="261813"/>
            <a:ext cx="7023100" cy="990600"/>
          </a:xfrm>
          <a:prstGeom prst="rect">
            <a:avLst/>
          </a:prstGeom>
          <a:noFill/>
          <a:ln w="9525">
            <a:noFill/>
            <a:miter lim="800000"/>
            <a:headEnd/>
            <a:tailEnd/>
          </a:ln>
        </p:spPr>
        <p:txBody>
          <a:bodyPr bIns="91440" anchor="b"/>
          <a:lstStyle/>
          <a:p>
            <a:pPr lvl="1">
              <a:lnSpc>
                <a:spcPct val="90000"/>
              </a:lnSpc>
            </a:pPr>
            <a:r>
              <a:rPr lang="en-US" altLang="en-US" sz="4000" b="1" dirty="0">
                <a:solidFill>
                  <a:srgbClr val="000000"/>
                </a:solidFill>
              </a:rPr>
              <a:t>Students Copay 2018-2019</a:t>
            </a:r>
          </a:p>
        </p:txBody>
      </p:sp>
      <p:pic>
        <p:nvPicPr>
          <p:cNvPr id="5" name="Picture 4"/>
          <p:cNvPicPr>
            <a:picLocks noChangeAspect="1"/>
          </p:cNvPicPr>
          <p:nvPr/>
        </p:nvPicPr>
        <p:blipFill>
          <a:blip r:embed="rId3"/>
          <a:stretch>
            <a:fillRect/>
          </a:stretch>
        </p:blipFill>
        <p:spPr>
          <a:xfrm>
            <a:off x="914401" y="2171453"/>
            <a:ext cx="6831105" cy="3906618"/>
          </a:xfrm>
          <a:prstGeom prst="rect">
            <a:avLst/>
          </a:prstGeom>
          <a:ln w="76200">
            <a:solidFill>
              <a:schemeClr val="accent6">
                <a:lumMod val="50000"/>
              </a:schemeClr>
            </a:solidFill>
          </a:ln>
        </p:spPr>
      </p:pic>
    </p:spTree>
    <p:extLst>
      <p:ext uri="{BB962C8B-B14F-4D97-AF65-F5344CB8AC3E}">
        <p14:creationId xmlns:p14="http://schemas.microsoft.com/office/powerpoint/2010/main" val="32973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20836" y="26670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altLang="en-US" sz="4000" b="1" dirty="0">
                <a:solidFill>
                  <a:srgbClr val="000000"/>
                </a:solidFill>
              </a:rPr>
              <a:t>Students Meal Charge Policy</a:t>
            </a:r>
            <a:endParaRPr lang="en-US" sz="4000" b="1" dirty="0">
              <a:solidFill>
                <a:srgbClr val="000000"/>
              </a:solidFill>
              <a:ea typeface="+mj-ea"/>
              <a:cs typeface="+mj-cs"/>
            </a:endParaRPr>
          </a:p>
        </p:txBody>
      </p:sp>
      <p:sp>
        <p:nvSpPr>
          <p:cNvPr id="7" name="Content Placeholder 6"/>
          <p:cNvSpPr>
            <a:spLocks noGrp="1"/>
          </p:cNvSpPr>
          <p:nvPr>
            <p:ph idx="1"/>
          </p:nvPr>
        </p:nvSpPr>
        <p:spPr>
          <a:xfrm>
            <a:off x="715429" y="1253906"/>
            <a:ext cx="8345364" cy="1393826"/>
          </a:xfrm>
        </p:spPr>
        <p:txBody>
          <a:bodyPr/>
          <a:lstStyle/>
          <a:p>
            <a:pPr marL="0" indent="0">
              <a:buNone/>
            </a:pPr>
            <a:r>
              <a:rPr lang="en-US" sz="2800" dirty="0">
                <a:solidFill>
                  <a:srgbClr val="000000"/>
                </a:solidFill>
              </a:rPr>
              <a:t>Los Angeles Unified School District BUL-4888.1 is the Student Meal Charges Policy implemented 2017-2018 school year.</a:t>
            </a:r>
          </a:p>
        </p:txBody>
      </p:sp>
    </p:spTree>
    <p:extLst>
      <p:ext uri="{BB962C8B-B14F-4D97-AF65-F5344CB8AC3E}">
        <p14:creationId xmlns:p14="http://schemas.microsoft.com/office/powerpoint/2010/main" val="404026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88763" y="47300"/>
            <a:ext cx="6667501" cy="6705600"/>
          </a:xfrm>
          <a:prstGeom prst="rect">
            <a:avLst/>
          </a:prstGeom>
          <a:ln w="28575">
            <a:solidFill>
              <a:srgbClr val="000000"/>
            </a:solidFill>
          </a:ln>
        </p:spPr>
      </p:pic>
      <p:sp>
        <p:nvSpPr>
          <p:cNvPr id="5" name="Text Box 2"/>
          <p:cNvSpPr txBox="1">
            <a:spLocks noChangeArrowheads="1"/>
          </p:cNvSpPr>
          <p:nvPr/>
        </p:nvSpPr>
        <p:spPr bwMode="auto">
          <a:xfrm>
            <a:off x="0" y="0"/>
            <a:ext cx="9144000" cy="6858000"/>
          </a:xfrm>
          <a:prstGeom prst="rect">
            <a:avLst/>
          </a:prstGeom>
          <a:solidFill>
            <a:srgbClr val="FFFFFF"/>
          </a:solidFill>
          <a:ln w="2857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the Los Angeles Unified School District’s Policy to: </a:t>
            </a:r>
          </a:p>
          <a:p>
            <a:pPr marL="0" marR="0">
              <a:lnSpc>
                <a:spcPct val="107000"/>
              </a:lnSpc>
              <a:spcBef>
                <a:spcPts val="0"/>
              </a:spcBef>
              <a:spcAft>
                <a:spcPts val="800"/>
              </a:spcAft>
            </a:pP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mj-lt"/>
              <a:buAutoNum type="arabicPeriod"/>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Allow students without funds at the point of service to receive two full                               school meals per day (one breakfast and one lunch).</a:t>
            </a:r>
          </a:p>
          <a:p>
            <a:pPr marL="1257300" lvl="2" indent="-342900">
              <a:lnSpc>
                <a:spcPct val="107000"/>
              </a:lnSpc>
              <a:buFont typeface="+mj-lt"/>
              <a:buAutoNum type="arabicPeriod"/>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 and account for all charges for each meal served to students without                sufficient funds.</a:t>
            </a:r>
          </a:p>
          <a:p>
            <a:pPr marL="1257300" lvl="2" indent="-342900">
              <a:lnSpc>
                <a:spcPct val="107000"/>
              </a:lnSpc>
              <a:buFont typeface="+mj-lt"/>
              <a:buAutoNum type="arabicPeriod"/>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Provide principals and parents/guardians with meal charge balances to support               efforts to collect unpaid balances. </a:t>
            </a:r>
          </a:p>
          <a:p>
            <a:pPr marL="1257300" lvl="2" indent="-342900">
              <a:lnSpc>
                <a:spcPct val="107000"/>
              </a:lnSpc>
              <a:buFont typeface="+mj-lt"/>
              <a:buAutoNum type="arabicPeriod"/>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Refrain from addressing unpaid meals charges with students.                                                                   </a:t>
            </a:r>
          </a:p>
          <a:p>
            <a:pPr marL="1257300" lvl="2" indent="-342900">
              <a:lnSpc>
                <a:spcPct val="107000"/>
              </a:lnSpc>
              <a:spcAft>
                <a:spcPts val="800"/>
              </a:spcAft>
              <a:buFont typeface="+mj-lt"/>
              <a:buAutoNum type="arabicPeriod"/>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Clearly communicate the meal chare policy with staff and parents/guardians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6404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372" y="648350"/>
            <a:ext cx="8229600" cy="1045279"/>
          </a:xfrm>
        </p:spPr>
        <p:txBody>
          <a:bodyPr/>
          <a:lstStyle/>
          <a:p>
            <a:pPr lvl="1" algn="l"/>
            <a:r>
              <a:rPr lang="en-US" altLang="en-US" sz="4000" b="1" dirty="0">
                <a:solidFill>
                  <a:srgbClr val="000000"/>
                </a:solidFill>
              </a:rPr>
              <a:t>Students Account Balance Letters</a:t>
            </a:r>
            <a:br>
              <a:rPr lang="en-US" altLang="en-US" sz="2600" dirty="0">
                <a:solidFill>
                  <a:srgbClr val="000000"/>
                </a:solidFill>
              </a:rPr>
            </a:br>
            <a:endParaRPr lang="en-US" dirty="0"/>
          </a:p>
        </p:txBody>
      </p:sp>
      <p:sp>
        <p:nvSpPr>
          <p:cNvPr id="3" name="Content Placeholder 2"/>
          <p:cNvSpPr>
            <a:spLocks noGrp="1"/>
          </p:cNvSpPr>
          <p:nvPr>
            <p:ph idx="1"/>
          </p:nvPr>
        </p:nvSpPr>
        <p:spPr>
          <a:xfrm>
            <a:off x="215461" y="1292772"/>
            <a:ext cx="8606511" cy="4854411"/>
          </a:xfrm>
        </p:spPr>
        <p:txBody>
          <a:bodyPr/>
          <a:lstStyle/>
          <a:p>
            <a:pPr marL="457200" lvl="1" indent="0">
              <a:buNone/>
            </a:pPr>
            <a:r>
              <a:rPr lang="en-US" sz="2400" dirty="0">
                <a:solidFill>
                  <a:srgbClr val="000000"/>
                </a:solidFill>
              </a:rPr>
              <a:t>Account Balance Letters are generated through CMS One Source System. Letters are generated monthly by the Food Services Manager or designee. </a:t>
            </a:r>
          </a:p>
          <a:p>
            <a:pPr marL="457200" lvl="1" indent="0">
              <a:buNone/>
            </a:pPr>
            <a:endParaRPr lang="en-US" sz="800" dirty="0">
              <a:solidFill>
                <a:srgbClr val="000000"/>
              </a:solidFill>
            </a:endParaRPr>
          </a:p>
          <a:p>
            <a:pPr lvl="2">
              <a:buFont typeface="Wingdings" panose="05000000000000000000" pitchFamily="2" charset="2"/>
              <a:buChar char="Ø"/>
            </a:pPr>
            <a:r>
              <a:rPr lang="en-US" sz="2200" dirty="0">
                <a:solidFill>
                  <a:srgbClr val="000000"/>
                </a:solidFill>
              </a:rPr>
              <a:t>SOP #POS 6.3 Account Balance Notifications Letter</a:t>
            </a:r>
          </a:p>
          <a:p>
            <a:pPr marL="457200" lvl="1" indent="0">
              <a:buNone/>
            </a:pPr>
            <a:endParaRPr lang="en-US" sz="800" dirty="0">
              <a:solidFill>
                <a:srgbClr val="000000"/>
              </a:solidFill>
            </a:endParaRPr>
          </a:p>
          <a:p>
            <a:pPr marL="457200" lvl="1" indent="0">
              <a:buNone/>
            </a:pPr>
            <a:r>
              <a:rPr lang="en-US" sz="2400" dirty="0">
                <a:solidFill>
                  <a:srgbClr val="000000"/>
                </a:solidFill>
              </a:rPr>
              <a:t>Account balance letters can be printed for:</a:t>
            </a:r>
          </a:p>
          <a:p>
            <a:pPr lvl="2">
              <a:buFont typeface="Wingdings" panose="05000000000000000000" pitchFamily="2" charset="2"/>
              <a:buChar char="Ø"/>
            </a:pPr>
            <a:r>
              <a:rPr lang="en-US" sz="2200" dirty="0">
                <a:solidFill>
                  <a:srgbClr val="000000"/>
                </a:solidFill>
              </a:rPr>
              <a:t>All students </a:t>
            </a:r>
          </a:p>
          <a:p>
            <a:pPr lvl="2">
              <a:buFont typeface="Wingdings" panose="05000000000000000000" pitchFamily="2" charset="2"/>
              <a:buChar char="Ø"/>
            </a:pPr>
            <a:r>
              <a:rPr lang="en-US" sz="2200" dirty="0">
                <a:solidFill>
                  <a:srgbClr val="000000"/>
                </a:solidFill>
              </a:rPr>
              <a:t>Individual students </a:t>
            </a:r>
          </a:p>
          <a:p>
            <a:pPr lvl="2">
              <a:buFont typeface="Wingdings" panose="05000000000000000000" pitchFamily="2" charset="2"/>
              <a:buChar char="Ø"/>
            </a:pPr>
            <a:r>
              <a:rPr lang="en-US" sz="2200" dirty="0">
                <a:solidFill>
                  <a:srgbClr val="000000"/>
                </a:solidFill>
              </a:rPr>
              <a:t>Student eligibility groups</a:t>
            </a:r>
          </a:p>
          <a:p>
            <a:pPr lvl="1">
              <a:buFont typeface="Wingdings" panose="05000000000000000000" pitchFamily="2" charset="2"/>
              <a:buChar char="Ø"/>
            </a:pPr>
            <a:endParaRPr lang="en-US" sz="800" dirty="0">
              <a:solidFill>
                <a:srgbClr val="000000"/>
              </a:solidFill>
            </a:endParaRPr>
          </a:p>
          <a:p>
            <a:pPr marL="457200" lvl="1" indent="0">
              <a:buNone/>
            </a:pPr>
            <a:r>
              <a:rPr lang="en-US" sz="2400" dirty="0">
                <a:solidFill>
                  <a:srgbClr val="000000"/>
                </a:solidFill>
              </a:rPr>
              <a:t>Distribute account balance letters by homeroom. Provide to the student to give to the parent. It is the student Responsibility to deliver letter to the parent/guardian.</a:t>
            </a:r>
          </a:p>
          <a:p>
            <a:pPr marL="457200" lvl="1" indent="0">
              <a:buNone/>
            </a:pPr>
            <a:endParaRPr lang="en-US" dirty="0">
              <a:solidFill>
                <a:srgbClr val="000000"/>
              </a:solidFill>
            </a:endParaRPr>
          </a:p>
          <a:p>
            <a:pPr lvl="2">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68853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372" y="648350"/>
            <a:ext cx="8229600" cy="1045279"/>
          </a:xfrm>
        </p:spPr>
        <p:txBody>
          <a:bodyPr/>
          <a:lstStyle/>
          <a:p>
            <a:pPr lvl="1" algn="l"/>
            <a:r>
              <a:rPr lang="en-US" altLang="en-US" sz="4000" b="1" dirty="0">
                <a:solidFill>
                  <a:srgbClr val="000000"/>
                </a:solidFill>
              </a:rPr>
              <a:t>Students Account Balance Letters</a:t>
            </a:r>
            <a:br>
              <a:rPr lang="en-US" altLang="en-US" sz="2600" dirty="0">
                <a:solidFill>
                  <a:srgbClr val="000000"/>
                </a:solidFill>
              </a:rPr>
            </a:br>
            <a:endParaRPr lang="en-US" dirty="0"/>
          </a:p>
        </p:txBody>
      </p:sp>
      <p:sp>
        <p:nvSpPr>
          <p:cNvPr id="3" name="Content Placeholder 2"/>
          <p:cNvSpPr>
            <a:spLocks noGrp="1"/>
          </p:cNvSpPr>
          <p:nvPr>
            <p:ph idx="1"/>
          </p:nvPr>
        </p:nvSpPr>
        <p:spPr>
          <a:xfrm>
            <a:off x="-257504" y="1292772"/>
            <a:ext cx="8392510" cy="4854411"/>
          </a:xfrm>
        </p:spPr>
        <p:txBody>
          <a:bodyPr/>
          <a:lstStyle/>
          <a:p>
            <a:pPr marL="914400" lvl="2" indent="0">
              <a:buNone/>
            </a:pPr>
            <a:r>
              <a:rPr lang="en-US" dirty="0">
                <a:solidFill>
                  <a:srgbClr val="000000"/>
                </a:solidFill>
              </a:rPr>
              <a:t>Beginning August 2018 Account balance letter will be generated according to the balance amount due.</a:t>
            </a:r>
          </a:p>
          <a:p>
            <a:pPr lvl="2">
              <a:buFont typeface="Wingdings" panose="05000000000000000000" pitchFamily="2" charset="2"/>
              <a:buChar char="Ø"/>
            </a:pPr>
            <a:endParaRPr lang="en-US" sz="800" dirty="0">
              <a:solidFill>
                <a:srgbClr val="000000"/>
              </a:solidFill>
            </a:endParaRPr>
          </a:p>
          <a:p>
            <a:pPr lvl="3">
              <a:buFont typeface="Wingdings" panose="05000000000000000000" pitchFamily="2" charset="2"/>
              <a:buChar char="Ø"/>
            </a:pPr>
            <a:r>
              <a:rPr lang="en-US" sz="2400" dirty="0">
                <a:solidFill>
                  <a:srgbClr val="000000"/>
                </a:solidFill>
              </a:rPr>
              <a:t>Negative Balance Letters – Manager</a:t>
            </a:r>
          </a:p>
          <a:p>
            <a:pPr lvl="4">
              <a:buFont typeface="Wingdings" panose="05000000000000000000" pitchFamily="2" charset="2"/>
              <a:buChar char="Ø"/>
            </a:pPr>
            <a:r>
              <a:rPr lang="en-US" dirty="0">
                <a:solidFill>
                  <a:srgbClr val="000000"/>
                </a:solidFill>
              </a:rPr>
              <a:t>For full price and reduced eligible student if the account balance is </a:t>
            </a:r>
            <a:r>
              <a:rPr lang="en-US" b="1" dirty="0">
                <a:solidFill>
                  <a:srgbClr val="000000"/>
                </a:solidFill>
              </a:rPr>
              <a:t>less</a:t>
            </a:r>
            <a:r>
              <a:rPr lang="en-US" dirty="0">
                <a:solidFill>
                  <a:srgbClr val="000000"/>
                </a:solidFill>
              </a:rPr>
              <a:t> than - $20.00</a:t>
            </a:r>
          </a:p>
          <a:p>
            <a:pPr lvl="3">
              <a:buFont typeface="Wingdings" panose="05000000000000000000" pitchFamily="2" charset="2"/>
              <a:buChar char="Ø"/>
            </a:pPr>
            <a:r>
              <a:rPr lang="en-US" sz="2400" dirty="0">
                <a:solidFill>
                  <a:srgbClr val="000000"/>
                </a:solidFill>
              </a:rPr>
              <a:t>Negative Balance Letters – Principal </a:t>
            </a:r>
          </a:p>
          <a:p>
            <a:pPr lvl="4">
              <a:buFont typeface="Wingdings" panose="05000000000000000000" pitchFamily="2" charset="2"/>
              <a:buChar char="Ø"/>
            </a:pPr>
            <a:r>
              <a:rPr lang="en-US" dirty="0">
                <a:solidFill>
                  <a:srgbClr val="000000"/>
                </a:solidFill>
              </a:rPr>
              <a:t>For full price and reduced eligible student if the account balance is </a:t>
            </a:r>
            <a:r>
              <a:rPr lang="en-US" b="1" dirty="0">
                <a:solidFill>
                  <a:srgbClr val="000000"/>
                </a:solidFill>
              </a:rPr>
              <a:t>more</a:t>
            </a:r>
            <a:r>
              <a:rPr lang="en-US" dirty="0">
                <a:solidFill>
                  <a:srgbClr val="000000"/>
                </a:solidFill>
              </a:rPr>
              <a:t> than - $20.00</a:t>
            </a:r>
          </a:p>
          <a:p>
            <a:pPr lvl="3">
              <a:buFont typeface="Wingdings" panose="05000000000000000000" pitchFamily="2" charset="2"/>
              <a:buChar char="Ø"/>
            </a:pPr>
            <a:endParaRPr lang="en-US" dirty="0">
              <a:solidFill>
                <a:srgbClr val="000000"/>
              </a:solidFill>
            </a:endParaRPr>
          </a:p>
          <a:p>
            <a:pPr marL="457200" lvl="1" indent="0">
              <a:buNone/>
            </a:pPr>
            <a:endParaRPr lang="en-US" dirty="0">
              <a:solidFill>
                <a:srgbClr val="000000"/>
              </a:solidFill>
            </a:endParaRPr>
          </a:p>
          <a:p>
            <a:pPr lvl="2">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23505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13" y="558800"/>
            <a:ext cx="8229600" cy="568324"/>
          </a:xfrm>
        </p:spPr>
        <p:txBody>
          <a:bodyPr/>
          <a:lstStyle/>
          <a:p>
            <a:pPr algn="l"/>
            <a:r>
              <a:rPr lang="en-US" sz="4000" b="1" dirty="0">
                <a:solidFill>
                  <a:srgbClr val="000000"/>
                </a:solidFill>
              </a:rPr>
              <a:t>SOP # POS 6.3</a:t>
            </a:r>
          </a:p>
        </p:txBody>
      </p:sp>
      <p:pic>
        <p:nvPicPr>
          <p:cNvPr id="4" name="Content Placeholder 3"/>
          <p:cNvPicPr>
            <a:picLocks noGrp="1" noChangeAspect="1"/>
          </p:cNvPicPr>
          <p:nvPr>
            <p:ph idx="1"/>
          </p:nvPr>
        </p:nvPicPr>
        <p:blipFill>
          <a:blip r:embed="rId3"/>
          <a:stretch>
            <a:fillRect/>
          </a:stretch>
        </p:blipFill>
        <p:spPr>
          <a:xfrm>
            <a:off x="908661" y="1282263"/>
            <a:ext cx="6721849" cy="4734500"/>
          </a:xfrm>
          <a:prstGeom prst="rect">
            <a:avLst/>
          </a:prstGeom>
          <a:ln w="19050">
            <a:solidFill>
              <a:srgbClr val="000000"/>
            </a:solidFill>
          </a:ln>
        </p:spPr>
      </p:pic>
      <p:pic>
        <p:nvPicPr>
          <p:cNvPr id="5" name="Content Placeholder 3"/>
          <p:cNvPicPr>
            <a:picLocks noChangeAspect="1"/>
          </p:cNvPicPr>
          <p:nvPr/>
        </p:nvPicPr>
        <p:blipFill>
          <a:blip r:embed="rId4"/>
          <a:stretch>
            <a:fillRect/>
          </a:stretch>
        </p:blipFill>
        <p:spPr bwMode="auto">
          <a:xfrm>
            <a:off x="-68580" y="-365760"/>
            <a:ext cx="9144000" cy="6858000"/>
          </a:xfrm>
          <a:prstGeom prst="rect">
            <a:avLst/>
          </a:prstGeom>
          <a:noFill/>
          <a:ln w="1905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6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0" y="1349058"/>
            <a:ext cx="3437965" cy="4708525"/>
          </a:xfrm>
          <a:prstGeom prst="rect">
            <a:avLst/>
          </a:prstGeom>
          <a:ln w="19050">
            <a:solidFill>
              <a:srgbClr val="000000"/>
            </a:solidFill>
          </a:ln>
        </p:spPr>
      </p:pic>
      <p:sp>
        <p:nvSpPr>
          <p:cNvPr id="2" name="Title 1"/>
          <p:cNvSpPr>
            <a:spLocks noGrp="1"/>
          </p:cNvSpPr>
          <p:nvPr>
            <p:ph type="title"/>
          </p:nvPr>
        </p:nvSpPr>
        <p:spPr/>
        <p:txBody>
          <a:bodyPr/>
          <a:lstStyle/>
          <a:p>
            <a:r>
              <a:rPr lang="en-US" b="1" dirty="0">
                <a:solidFill>
                  <a:srgbClr val="000000"/>
                </a:solidFill>
              </a:rPr>
              <a:t>Negative Balance Letter-Reduce</a:t>
            </a:r>
          </a:p>
        </p:txBody>
      </p:sp>
      <p:pic>
        <p:nvPicPr>
          <p:cNvPr id="7" name="Picture 6"/>
          <p:cNvPicPr/>
          <p:nvPr/>
        </p:nvPicPr>
        <p:blipFill>
          <a:blip r:embed="rId4"/>
          <a:stretch>
            <a:fillRect/>
          </a:stretch>
        </p:blipFill>
        <p:spPr>
          <a:xfrm>
            <a:off x="774598" y="1346993"/>
            <a:ext cx="3437965" cy="4710590"/>
          </a:xfrm>
          <a:prstGeom prst="rect">
            <a:avLst/>
          </a:prstGeom>
          <a:ln w="19050">
            <a:solidFill>
              <a:srgbClr val="000000"/>
            </a:solidFill>
          </a:ln>
        </p:spPr>
      </p:pic>
      <p:sp>
        <p:nvSpPr>
          <p:cNvPr id="9" name="TextBox 8">
            <a:extLst>
              <a:ext uri="{FF2B5EF4-FFF2-40B4-BE49-F238E27FC236}">
                <a16:creationId xmlns:a16="http://schemas.microsoft.com/office/drawing/2014/main" id="{F20A9A3F-2832-480E-A29E-B4C5F90C970E}"/>
              </a:ext>
            </a:extLst>
          </p:cNvPr>
          <p:cNvSpPr txBox="1"/>
          <p:nvPr/>
        </p:nvSpPr>
        <p:spPr>
          <a:xfrm>
            <a:off x="1386674" y="6029396"/>
            <a:ext cx="2134985" cy="400110"/>
          </a:xfrm>
          <a:prstGeom prst="rect">
            <a:avLst/>
          </a:prstGeom>
          <a:noFill/>
        </p:spPr>
        <p:txBody>
          <a:bodyPr wrap="square" rtlCol="0">
            <a:spAutoFit/>
          </a:bodyPr>
          <a:lstStyle/>
          <a:p>
            <a:r>
              <a:rPr lang="en-US" sz="2000" b="1" dirty="0">
                <a:solidFill>
                  <a:srgbClr val="000000"/>
                </a:solidFill>
              </a:rPr>
              <a:t>Manager’s letter</a:t>
            </a:r>
          </a:p>
        </p:txBody>
      </p:sp>
      <p:sp>
        <p:nvSpPr>
          <p:cNvPr id="10" name="TextBox 9">
            <a:extLst>
              <a:ext uri="{FF2B5EF4-FFF2-40B4-BE49-F238E27FC236}">
                <a16:creationId xmlns:a16="http://schemas.microsoft.com/office/drawing/2014/main" id="{ED5463F9-DDC4-463D-BC85-B8C3CEC770FA}"/>
              </a:ext>
            </a:extLst>
          </p:cNvPr>
          <p:cNvSpPr txBox="1"/>
          <p:nvPr/>
        </p:nvSpPr>
        <p:spPr>
          <a:xfrm>
            <a:off x="5126385" y="6029396"/>
            <a:ext cx="2134985" cy="400110"/>
          </a:xfrm>
          <a:prstGeom prst="rect">
            <a:avLst/>
          </a:prstGeom>
          <a:noFill/>
        </p:spPr>
        <p:txBody>
          <a:bodyPr wrap="square" rtlCol="0">
            <a:spAutoFit/>
          </a:bodyPr>
          <a:lstStyle/>
          <a:p>
            <a:r>
              <a:rPr lang="en-US" sz="2000" b="1" dirty="0">
                <a:solidFill>
                  <a:srgbClr val="000000"/>
                </a:solidFill>
              </a:rPr>
              <a:t>Principal’s letter</a:t>
            </a:r>
          </a:p>
        </p:txBody>
      </p:sp>
      <p:pic>
        <p:nvPicPr>
          <p:cNvPr id="4" name="Picture 3"/>
          <p:cNvPicPr/>
          <p:nvPr/>
        </p:nvPicPr>
        <p:blipFill>
          <a:blip r:embed="rId4"/>
          <a:stretch>
            <a:fillRect/>
          </a:stretch>
        </p:blipFill>
        <p:spPr>
          <a:xfrm>
            <a:off x="1" y="0"/>
            <a:ext cx="9143999" cy="6858000"/>
          </a:xfrm>
          <a:prstGeom prst="rect">
            <a:avLst/>
          </a:prstGeom>
          <a:ln w="19050">
            <a:solidFill>
              <a:srgbClr val="000000"/>
            </a:solidFill>
          </a:ln>
        </p:spPr>
      </p:pic>
      <p:pic>
        <p:nvPicPr>
          <p:cNvPr id="6" name="Picture 5"/>
          <p:cNvPicPr>
            <a:picLocks noChangeAspect="1"/>
          </p:cNvPicPr>
          <p:nvPr/>
        </p:nvPicPr>
        <p:blipFill>
          <a:blip r:embed="rId5"/>
          <a:stretch>
            <a:fillRect/>
          </a:stretch>
        </p:blipFill>
        <p:spPr>
          <a:xfrm>
            <a:off x="0" y="0"/>
            <a:ext cx="9143999" cy="6900658"/>
          </a:xfrm>
          <a:prstGeom prst="rect">
            <a:avLst/>
          </a:prstGeom>
          <a:ln>
            <a:noFill/>
          </a:ln>
        </p:spPr>
      </p:pic>
    </p:spTree>
    <p:extLst>
      <p:ext uri="{BB962C8B-B14F-4D97-AF65-F5344CB8AC3E}">
        <p14:creationId xmlns:p14="http://schemas.microsoft.com/office/powerpoint/2010/main" val="151779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 Cafe LA Presentation template</Template>
  <TotalTime>11903</TotalTime>
  <Words>929</Words>
  <Application>Microsoft Office PowerPoint</Application>
  <PresentationFormat>On-screen Show (4:3)</PresentationFormat>
  <Paragraphs>159</Paragraphs>
  <Slides>15</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Comic Sans MS</vt:lpstr>
      <vt:lpstr>Times New Roman</vt:lpstr>
      <vt:lpstr>Wingdings</vt:lpstr>
      <vt:lpstr>Wingdings 2</vt:lpstr>
      <vt:lpstr>2014 Cafe LA Presentation template</vt:lpstr>
      <vt:lpstr>1_2014 Cafe LA Presentation template</vt:lpstr>
      <vt:lpstr>2_2014 Cafe LA Presentation template</vt:lpstr>
      <vt:lpstr>PowerPoint Presentation</vt:lpstr>
      <vt:lpstr>Overview</vt:lpstr>
      <vt:lpstr>PowerPoint Presentation</vt:lpstr>
      <vt:lpstr>PowerPoint Presentation</vt:lpstr>
      <vt:lpstr>PowerPoint Presentation</vt:lpstr>
      <vt:lpstr>Students Account Balance Letters </vt:lpstr>
      <vt:lpstr>Students Account Balance Letters </vt:lpstr>
      <vt:lpstr>SOP # POS 6.3</vt:lpstr>
      <vt:lpstr>Negative Balance Letter-Reduce</vt:lpstr>
      <vt:lpstr>Negative Balance Letter – Full Paid</vt:lpstr>
      <vt:lpstr>Print Notification Letter Instructions</vt:lpstr>
      <vt:lpstr>PowerPoint Presentation</vt:lpstr>
      <vt:lpstr>PowerPoint Presentation</vt:lpstr>
      <vt:lpstr>PowerPoint Presentation</vt:lpstr>
      <vt:lpstr>Questions?</vt:lpstr>
    </vt:vector>
  </TitlesOfParts>
  <Company>LAUSD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dc:creator>
  <cp:lastModifiedBy>Nguyen, Huy</cp:lastModifiedBy>
  <cp:revision>146</cp:revision>
  <cp:lastPrinted>2018-07-20T17:12:06Z</cp:lastPrinted>
  <dcterms:created xsi:type="dcterms:W3CDTF">2014-05-05T14:23:24Z</dcterms:created>
  <dcterms:modified xsi:type="dcterms:W3CDTF">2018-07-24T21:04:46Z</dcterms:modified>
</cp:coreProperties>
</file>